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6" r:id="rId5"/>
    <p:sldId id="267" r:id="rId6"/>
    <p:sldId id="268" r:id="rId7"/>
    <p:sldId id="269" r:id="rId8"/>
    <p:sldId id="270" r:id="rId9"/>
    <p:sldId id="272" r:id="rId10"/>
    <p:sldId id="271" r:id="rId11"/>
    <p:sldId id="273" r:id="rId12"/>
    <p:sldId id="275" r:id="rId13"/>
    <p:sldId id="279" r:id="rId14"/>
    <p:sldId id="278" r:id="rId15"/>
    <p:sldId id="276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AED"/>
    <a:srgbClr val="CCD2D8"/>
    <a:srgbClr val="002060"/>
    <a:srgbClr val="D9D9D9"/>
    <a:srgbClr val="FFFFFF"/>
    <a:srgbClr val="E8E8E8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6B1675-8B93-4F32-88F0-6370BD1DA9C9}" v="45" dt="2026-03-28T01:20:32.4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54" y="33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A080-2A6D-439A-AAE8-F52CDAFB89C9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7A4A4-750A-43C2-94A9-B23A69C880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851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8CD19B-52F7-14D0-FE81-A2B0E92CB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19DBE-79CD-42E2-60D1-4BDDCC160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DE1581-1963-F315-BBB2-12C746F6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DCD99-122F-C5C4-9B06-57AFD5568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066D67-A8F4-6579-CBE8-0EB0A24E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79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BCD65-7994-7B52-8362-275EB27F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16A1FD-A167-C5E1-101A-08F8132ED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E10BA1-E0AC-5A2E-C13D-E2599B9D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F6FDA4-EC54-1592-4CA3-71B40406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E4A354-D45C-8C2E-FB53-D69A2ED6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14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7144527-F788-FBFE-92ED-4CE1E7CD1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222288-4D59-492F-9B4D-A0A9C5D98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7CBD2C-670A-AAC4-580E-009D9D70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16EE6C-A9F6-BBBE-D109-A649FD47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530C5A-297C-1DE3-5B15-981C9EB5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85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07CE-205F-8EE5-F0C9-CAD69D2A4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D3825A-1FF0-DEF3-814F-61766D92D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D298E4-0DF4-163F-51E4-AF47FA75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167CB6-DB3F-917B-DA23-41B87664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34BD82-8B0B-D1F9-1D81-2C54E6E3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03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2926F-8E56-2087-09BC-2D83E9A33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17FC68-8F0D-8D9E-46BB-C8C6F97C7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3FCCC7-8AF2-1182-E50C-932468F2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9A7E8E-0D92-C771-C49F-F4C64DD3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E6C31E-4259-E4A8-1211-34E5DF2F2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94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D5802-90A3-CBCA-D965-6ACC2ECF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2CA817-EED2-1C35-3D34-18FEC0231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BB36C4-2D2E-6719-41C4-4F4C0FD36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16720B-9503-EF92-CD08-996B17531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047683-2B02-9CE5-052F-C3762384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4EAB0A-2226-0B07-E96E-47E17749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89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36034-F223-6A51-7FAF-E62591CAC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F17C8B-B91D-E7FF-378D-4431650E0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CF72B54-E7C1-3AFE-40A1-A48B0F7BA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83E34F7-6370-6629-1610-20296E413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013088-AB30-B2FD-7357-07FB46681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2768B1A-A7DB-1D89-99CD-376889A06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19888A7-A610-76A1-B0F1-A293FA42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BD05CBC-422E-FD06-F72A-A372B6652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3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E76256-8F1E-C3C0-2C18-6E2121C3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8F14B0-D14F-9712-B08D-D58158E20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E47272-C62A-4339-C9E9-47A7CB63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7F31383-3C4F-7332-E27C-DD5BA28F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29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4193F97-E85A-9AB1-BCF5-F10FB42E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EF1B2F-A685-541E-6F68-1ED88D68B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FAFE29-A8CA-C73A-E159-DD162387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50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2541B-1439-4AA1-81D0-537BADE4B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2B699C-D9C0-3FDE-D2F3-F50846305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F18402-DF41-1D3C-1A21-70E0688DD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942743-C87C-C442-59A4-527DA8C6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D3B318-E2FE-0056-838D-81351AB2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B3D6DF-5198-BBB9-60CC-D47D60BE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48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F67F5-1E7D-1BC4-7582-3DF9408C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2BB838D-2C3E-E27E-611D-789EAA4FA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F6526C-E972-E62B-B2D2-DC87F4A94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F12C39-78B8-E089-2FC0-F840B21C7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582D86-A48D-7E44-3A39-A7A21B24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B2AF49-373E-1DAD-BF40-4FCE7B1E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39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F271500-C06C-A120-F091-BBAEA811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71DDF1-6983-6382-B2A9-0A9022AD6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802A79-64E9-9867-F082-F5A94A0B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51395-92F3-4634-964D-7CEB38BEDCAB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68195A-B639-EBC5-6927-ADAF7EB44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3D7003-C96E-5538-C7C5-83334ACB3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E97DD-1C00-4D5E-BD07-86CBE2B337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30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665480" y="4875165"/>
            <a:ext cx="3462284" cy="787715"/>
          </a:xfrm>
          <a:custGeom>
            <a:avLst/>
            <a:gdLst/>
            <a:ahLst/>
            <a:cxnLst/>
            <a:rect l="l" t="t" r="r" b="b"/>
            <a:pathLst>
              <a:path w="5193426" h="1181573" extrusionOk="0">
                <a:moveTo>
                  <a:pt x="0" y="0"/>
                </a:moveTo>
                <a:lnTo>
                  <a:pt x="5193426" y="0"/>
                </a:lnTo>
                <a:lnTo>
                  <a:pt x="5193426" y="1181573"/>
                </a:lnTo>
                <a:lnTo>
                  <a:pt x="0" y="118157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pt-BR" sz="1200" dirty="0"/>
          </a:p>
        </p:txBody>
      </p:sp>
      <p:sp>
        <p:nvSpPr>
          <p:cNvPr id="86" name="Google Shape;86;p1"/>
          <p:cNvSpPr txBox="1"/>
          <p:nvPr/>
        </p:nvSpPr>
        <p:spPr>
          <a:xfrm>
            <a:off x="249623" y="1264481"/>
            <a:ext cx="5724177" cy="3713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4400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Diretriz</a:t>
            </a:r>
            <a:r>
              <a:rPr lang="en-US" sz="4400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de </a:t>
            </a:r>
            <a:r>
              <a:rPr lang="en-US" sz="4400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Manutenção</a:t>
            </a:r>
            <a:r>
              <a:rPr lang="en-US" sz="4400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/PAIS</a:t>
            </a:r>
            <a:endParaRPr lang="en-US" sz="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r>
              <a:rPr lang="en-US" sz="600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</a:p>
          <a:p>
            <a:endParaRPr lang="en-US" sz="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endParaRPr lang="en-US" sz="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PORTARIA Nº 3010/2025 / ANATEL</a:t>
            </a:r>
            <a:endParaRPr lang="en-US" sz="8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endParaRPr lang="en-US" sz="8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pPr algn="just"/>
            <a:r>
              <a:rPr lang="pt-BR" sz="1400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Art. 1º Aprovar as Diretrizes definindo detalhadamente procedimentos específicos para transferência das infraestruturas de rede do Programa Amazônia Integrada e Sustentável – PAIS.</a:t>
            </a:r>
            <a:endParaRPr lang="en-US" sz="14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endParaRPr lang="en-US" sz="1600" b="1" dirty="0">
              <a:solidFill>
                <a:srgbClr val="1D3764"/>
              </a:solidFill>
              <a:latin typeface="Barlow Light"/>
              <a:cs typeface="Barlow Light"/>
              <a:sym typeface="Barlow Light"/>
            </a:endParaRPr>
          </a:p>
          <a:p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Principais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pontos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da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portaria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na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ótica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 da </a:t>
            </a:r>
            <a:r>
              <a:rPr lang="en-US" sz="2133" b="1" dirty="0" err="1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Manutenção</a:t>
            </a:r>
            <a:r>
              <a:rPr lang="en-US" sz="2133" b="1" dirty="0">
                <a:solidFill>
                  <a:srgbClr val="1D3764"/>
                </a:solidFill>
                <a:latin typeface="Barlow Light"/>
                <a:cs typeface="Barlow Light"/>
                <a:sym typeface="Barlow Light"/>
              </a:rPr>
              <a:t>.</a:t>
            </a:r>
            <a:endParaRPr sz="333" b="1"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1159164" y="4812109"/>
            <a:ext cx="2337481" cy="719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86586"/>
              </a:lnSpc>
            </a:pPr>
            <a:r>
              <a:rPr lang="en-US" sz="2500" b="1" dirty="0" err="1">
                <a:solidFill>
                  <a:srgbClr val="FFFFFF"/>
                </a:solidFill>
                <a:latin typeface="Barlow Medium"/>
                <a:ea typeface="Barlow Medium"/>
                <a:cs typeface="Barlow Medium"/>
                <a:sym typeface="Barlow Medium"/>
              </a:rPr>
              <a:t>março</a:t>
            </a:r>
            <a:r>
              <a:rPr lang="en-US" sz="2500" b="1" dirty="0">
                <a:solidFill>
                  <a:srgbClr val="FFFFFF"/>
                </a:solidFill>
                <a:latin typeface="Barlow Medium"/>
                <a:ea typeface="Barlow Medium"/>
                <a:cs typeface="Barlow Medium"/>
                <a:sym typeface="Barlow Medium"/>
              </a:rPr>
              <a:t>, 2026</a:t>
            </a:r>
            <a:endParaRPr sz="1200" dirty="0"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79613" y="4632237"/>
            <a:ext cx="3922501" cy="222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93289" y="3521041"/>
            <a:ext cx="4163413" cy="3329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" y="-11000"/>
            <a:ext cx="1473199" cy="944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7234201" y="-1"/>
            <a:ext cx="3922501" cy="222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0800000">
            <a:off x="6218201" y="1"/>
            <a:ext cx="4163413" cy="33293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A52AE-A482-0359-C451-95FC52E41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30FFB19-4D7F-B73B-5E25-6D07F587F272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A364A8E-FE5E-5035-A3F3-9F73350B5263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4365D18-055A-B241-ED90-BD4059DAA9D6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A515EF85-E239-284C-32E1-064256B99B9D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4221689-9E8C-F629-B5D9-4E08BBC22F4A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0CA9174B-5734-A1A3-ACEC-C8E08C8304FD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613D8903-BF69-B2E2-5F42-5CF644101EC2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E06D3C7-A4C8-C467-DF9D-AD105A930C64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por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Infovia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B7371A4C-4177-AAEE-BD92-203FDF07C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47001"/>
              </p:ext>
            </p:extLst>
          </p:nvPr>
        </p:nvGraphicFramePr>
        <p:xfrm>
          <a:off x="561469" y="809683"/>
          <a:ext cx="989189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786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3258204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3379906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315975"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Custos de Manutenção Por Infovia – Incluindo Posteamento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435187"/>
                  </a:ext>
                </a:extLst>
              </a:tr>
              <a:tr h="315975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Período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Infovia 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Jan25/Mar26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R$ 2.457.170,90  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79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Operação Infovia 02 – Gestão Postes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Jan25/Mar26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R$ 415.986,00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Infovia 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Jan25/Mar26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R$ 1.461.269,85 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 Operação Infovia 03 – Gestão Postes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Jan25/Mar26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R$ 204.155,00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505367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Infovia 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Jan25/Mar26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R$ 939.801,12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11644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Operação Infovia 04 – Gestão Postes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Jan25/Mar26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R$ 312.664,50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659304"/>
                  </a:ext>
                </a:extLst>
              </a:tr>
              <a:tr h="315975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R$ 5.791.047,37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495C0ADD-A507-D52D-2439-A970407EDD9E}"/>
              </a:ext>
            </a:extLst>
          </p:cNvPr>
          <p:cNvSpPr txBox="1"/>
          <p:nvPr/>
        </p:nvSpPr>
        <p:spPr>
          <a:xfrm>
            <a:off x="561469" y="3619128"/>
            <a:ext cx="9891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 dirty="0"/>
              <a:t>Tabela de valores apurados no período de Jan/25 a Mar/26, por infovia. * 03 manutenção cabo óptico subaquático no período.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C973F3A-830A-6199-4223-D6850C50A647}"/>
              </a:ext>
            </a:extLst>
          </p:cNvPr>
          <p:cNvSpPr txBox="1"/>
          <p:nvPr/>
        </p:nvSpPr>
        <p:spPr>
          <a:xfrm>
            <a:off x="1015028" y="6582461"/>
            <a:ext cx="8984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valores apurados no período de Jan/25 a Mar/26, por infovia, excedente ao período de manutenção. 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2B3D1526-ACA6-EE3E-C249-B7169651C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74263"/>
              </p:ext>
            </p:extLst>
          </p:nvPr>
        </p:nvGraphicFramePr>
        <p:xfrm>
          <a:off x="561469" y="4041995"/>
          <a:ext cx="9891896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855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839310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2154621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  <a:gridCol w="1839311">
                  <a:extLst>
                    <a:ext uri="{9D8B030D-6E8A-4147-A177-3AD203B41FA5}">
                      <a16:colId xmlns:a16="http://schemas.microsoft.com/office/drawing/2014/main" val="2963963241"/>
                    </a:ext>
                  </a:extLst>
                </a:gridCol>
                <a:gridCol w="1750799">
                  <a:extLst>
                    <a:ext uri="{9D8B030D-6E8A-4147-A177-3AD203B41FA5}">
                      <a16:colId xmlns:a16="http://schemas.microsoft.com/office/drawing/2014/main" val="454916792"/>
                    </a:ext>
                  </a:extLst>
                </a:gridCol>
              </a:tblGrid>
              <a:tr h="313605">
                <a:tc gridSpan="5"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bg1"/>
                          </a:solidFill>
                        </a:rPr>
                        <a:t>Rede Metropolitana Óptica RMO Custo Excedente – Incluindo Posteamento.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237497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Término da Vigência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Tempo Excedente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Custo Excedente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02/10/2025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R$ 83.756,00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31/01/2026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02 Meses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R$ 27.992,00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Gestão Postes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-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R$ 117.320,00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250182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24/09/2025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R$ 57.976,80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13/08/2025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11/02/2026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01 Mês</a:t>
                      </a:r>
                    </a:p>
                  </a:txBody>
                  <a:tcP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R$ 19.325,60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Gestão Postes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-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R$ 187.578,60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996454"/>
                  </a:ext>
                </a:extLst>
              </a:tr>
              <a:tr h="313605">
                <a:tc>
                  <a:txBody>
                    <a:bodyPr/>
                    <a:lstStyle/>
                    <a:p>
                      <a:pPr algn="l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R$ R$ 493.949,00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47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BEE9A-994C-607F-C417-E901DC245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BFEB627-73E7-703E-F976-8B37F41A1080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2FCE331-ED0B-F50E-7AD1-FF631661EB4E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8B20E4F-837F-7B06-8AD3-6C1B1A3551F0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8D5C71EC-6F61-48E8-2016-D3638A3D01AA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2004518-E75F-7F3F-B675-EDE99B895CEA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4B15A25-40B6-8527-7FF4-D6308EA99FBB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AC5D70FD-6BC7-559D-1DD9-AC8A398B60C2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B0FEC3A-AA09-955D-4726-2879004D794C}"/>
              </a:ext>
            </a:extLst>
          </p:cNvPr>
          <p:cNvSpPr txBox="1"/>
          <p:nvPr/>
        </p:nvSpPr>
        <p:spPr>
          <a:xfrm>
            <a:off x="1308303" y="225205"/>
            <a:ext cx="960143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por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Infovia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Projetado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41A569B8-E543-1AD7-AEB9-A22371D8B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559657"/>
              </p:ext>
            </p:extLst>
          </p:nvPr>
        </p:nvGraphicFramePr>
        <p:xfrm>
          <a:off x="561472" y="1300988"/>
          <a:ext cx="9891896" cy="2925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087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3457903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3379906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309786"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Custos de Manutenção Projetado – Período Restante do Backbone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609206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Período Restante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Valor (base)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Infovia 02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Até 18/03/2027 (12m)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R$ 2.457.170,90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Infovia 02 Gestão Postes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R$ 415.986,00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9918915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Infovia 03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Até 31/10/2026 (07m)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R$ 1.532.407,41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Infovia 03 Gestão Postes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R$ 119.090,42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3931802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Infovia 04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Até 11/11/2026 (08m)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R$ 1.306.534,08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11644"/>
                  </a:ext>
                </a:extLst>
              </a:tr>
              <a:tr h="3097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Infovia 04 Gestão Postes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  <a:endParaRPr dirty="0"/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R$ 208.443,00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648529"/>
                  </a:ext>
                </a:extLst>
              </a:tr>
              <a:tr h="345763"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R$ R$ 6.039.631,81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98329DA2-C3B9-85E2-12E9-19583BAF33DE}"/>
              </a:ext>
            </a:extLst>
          </p:cNvPr>
          <p:cNvSpPr txBox="1"/>
          <p:nvPr/>
        </p:nvSpPr>
        <p:spPr>
          <a:xfrm>
            <a:off x="511962" y="4175298"/>
            <a:ext cx="9990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projetados para os meses restantes, por infovia, na eventualidade de se manter o cenário atual. Infovias 02, 03 e 04. 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D6429B0-DAAE-CEAB-E927-36108820ECF2}"/>
              </a:ext>
            </a:extLst>
          </p:cNvPr>
          <p:cNvSpPr txBox="1"/>
          <p:nvPr/>
        </p:nvSpPr>
        <p:spPr>
          <a:xfrm>
            <a:off x="1345701" y="6490467"/>
            <a:ext cx="8323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valores mensais por infovia pagos as concessionárias de energia nos Estados do AM, PA e RR. </a:t>
            </a:r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BAAB1176-D19B-1BCB-C31E-3948BD68C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728922"/>
              </p:ext>
            </p:extLst>
          </p:nvPr>
        </p:nvGraphicFramePr>
        <p:xfrm>
          <a:off x="561472" y="4570227"/>
          <a:ext cx="9891896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61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1189806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872873">
                  <a:extLst>
                    <a:ext uri="{9D8B030D-6E8A-4147-A177-3AD203B41FA5}">
                      <a16:colId xmlns:a16="http://schemas.microsoft.com/office/drawing/2014/main" val="642436396"/>
                    </a:ext>
                  </a:extLst>
                </a:gridCol>
                <a:gridCol w="1214477">
                  <a:extLst>
                    <a:ext uri="{9D8B030D-6E8A-4147-A177-3AD203B41FA5}">
                      <a16:colId xmlns:a16="http://schemas.microsoft.com/office/drawing/2014/main" val="1699266142"/>
                    </a:ext>
                  </a:extLst>
                </a:gridCol>
                <a:gridCol w="1436317">
                  <a:extLst>
                    <a:ext uri="{9D8B030D-6E8A-4147-A177-3AD203B41FA5}">
                      <a16:colId xmlns:a16="http://schemas.microsoft.com/office/drawing/2014/main" val="2083486707"/>
                    </a:ext>
                  </a:extLst>
                </a:gridCol>
                <a:gridCol w="1067693">
                  <a:extLst>
                    <a:ext uri="{9D8B030D-6E8A-4147-A177-3AD203B41FA5}">
                      <a16:colId xmlns:a16="http://schemas.microsoft.com/office/drawing/2014/main" val="2780134781"/>
                    </a:ext>
                  </a:extLst>
                </a:gridCol>
                <a:gridCol w="1621469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31597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/>
                        <a:t>Detalhamento de Custos Posteamento (por Infovia)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53182"/>
                  </a:ext>
                </a:extLst>
              </a:tr>
              <a:tr h="315975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Concessionária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Contrato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Valor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</a:rPr>
                        <a:t>Und</a:t>
                      </a:r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Num. Postes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Período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Amazonas Energia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EAF_24_180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R$ 8,90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3116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Mensal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R$ 27.732,40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79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Equatorial Pará Distribuidora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EAF_24_180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R$ 8,75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1616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Mensal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R$ 14.665,00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294485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Roraima Energia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EAF_24_180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R$ 8,80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2368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Mensal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R$ 20.844,30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315975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R$ 63.732,40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002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4D632-3FB4-8163-25B4-AF2079465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2165769-7189-5E11-7696-3A9D4D413257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5139E5C-0BF7-654D-CE9E-43FFE9809B46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40130F4-AD40-CD6B-B658-B3148E7D5B30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1CB2339-EDA0-B3F6-FAB2-E6D39DB80E81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7839058-9C50-5A06-D13D-EC6B6DD93ADC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F472733-79EF-2C4F-B3FB-34E375391F6A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1C3CC2C0-85AD-301D-F0C9-6D49B8BFB4D1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4C17B68-2821-20E4-25F3-554EC23C1FA0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por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Infovia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</a:p>
        </p:txBody>
      </p:sp>
      <p:graphicFrame>
        <p:nvGraphicFramePr>
          <p:cNvPr id="20" name="Tabela 19">
            <a:extLst>
              <a:ext uri="{FF2B5EF4-FFF2-40B4-BE49-F238E27FC236}">
                <a16:creationId xmlns:a16="http://schemas.microsoft.com/office/drawing/2014/main" id="{4A93F71F-D4BB-509B-3440-A5B86C868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083566"/>
              </p:ext>
            </p:extLst>
          </p:nvPr>
        </p:nvGraphicFramePr>
        <p:xfrm>
          <a:off x="647196" y="2756989"/>
          <a:ext cx="10578245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238">
                  <a:extLst>
                    <a:ext uri="{9D8B030D-6E8A-4147-A177-3AD203B41FA5}">
                      <a16:colId xmlns:a16="http://schemas.microsoft.com/office/drawing/2014/main" val="588013542"/>
                    </a:ext>
                  </a:extLst>
                </a:gridCol>
                <a:gridCol w="3320732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1204739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1553199">
                  <a:extLst>
                    <a:ext uri="{9D8B030D-6E8A-4147-A177-3AD203B41FA5}">
                      <a16:colId xmlns:a16="http://schemas.microsoft.com/office/drawing/2014/main" val="1699266142"/>
                    </a:ext>
                  </a:extLst>
                </a:gridCol>
                <a:gridCol w="1021920">
                  <a:extLst>
                    <a:ext uri="{9D8B030D-6E8A-4147-A177-3AD203B41FA5}">
                      <a16:colId xmlns:a16="http://schemas.microsoft.com/office/drawing/2014/main" val="2780134781"/>
                    </a:ext>
                  </a:extLst>
                </a:gridCol>
                <a:gridCol w="1091336">
                  <a:extLst>
                    <a:ext uri="{9D8B030D-6E8A-4147-A177-3AD203B41FA5}">
                      <a16:colId xmlns:a16="http://schemas.microsoft.com/office/drawing/2014/main" val="1592018508"/>
                    </a:ext>
                  </a:extLst>
                </a:gridCol>
                <a:gridCol w="1389081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2659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Detalhamento de Custos Manutenção Subaquática Infovia 03 (incidente em 09/2025)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53182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Descrição Serviço/Produto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Contrato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Valor Unt.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Qtd.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Utilizado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24788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Suporte e Manutenção Corretiva - 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EAF_25_001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R$ 680.000,00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R$ 680.000,00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79"/>
                  </a:ext>
                </a:extLst>
              </a:tr>
              <a:tr h="24788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Emenda Subaquática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EAF_0014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R$ 153.120,00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R$ 306.240,00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24788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Cabo Óptico Subaquático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EF_0014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R$ 52,65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Metro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R$ 52.650,00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282226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R$ 1.038.890,00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6AFC64B2-72B1-1FA9-16AF-0A8043AE4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494940"/>
              </p:ext>
            </p:extLst>
          </p:nvPr>
        </p:nvGraphicFramePr>
        <p:xfrm>
          <a:off x="647197" y="4634051"/>
          <a:ext cx="10578245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238">
                  <a:extLst>
                    <a:ext uri="{9D8B030D-6E8A-4147-A177-3AD203B41FA5}">
                      <a16:colId xmlns:a16="http://schemas.microsoft.com/office/drawing/2014/main" val="588013542"/>
                    </a:ext>
                  </a:extLst>
                </a:gridCol>
                <a:gridCol w="3320732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1204739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1553199">
                  <a:extLst>
                    <a:ext uri="{9D8B030D-6E8A-4147-A177-3AD203B41FA5}">
                      <a16:colId xmlns:a16="http://schemas.microsoft.com/office/drawing/2014/main" val="1699266142"/>
                    </a:ext>
                  </a:extLst>
                </a:gridCol>
                <a:gridCol w="1021920">
                  <a:extLst>
                    <a:ext uri="{9D8B030D-6E8A-4147-A177-3AD203B41FA5}">
                      <a16:colId xmlns:a16="http://schemas.microsoft.com/office/drawing/2014/main" val="2780134781"/>
                    </a:ext>
                  </a:extLst>
                </a:gridCol>
                <a:gridCol w="1091336">
                  <a:extLst>
                    <a:ext uri="{9D8B030D-6E8A-4147-A177-3AD203B41FA5}">
                      <a16:colId xmlns:a16="http://schemas.microsoft.com/office/drawing/2014/main" val="1592018508"/>
                    </a:ext>
                  </a:extLst>
                </a:gridCol>
                <a:gridCol w="1389081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264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Detalhamento de Custos Manutenção Subaquática Infovia 02 (incidente em 02/2026)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53182"/>
                  </a:ext>
                </a:extLst>
              </a:tr>
              <a:tr h="264914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Descrição Serviço/Produto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Contrato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Valor Unt.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Qtd.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Utilizado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24689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Suporte e Manutenção Corretiva - 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EAF_25_001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R$ 680.000,00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R$ 680.000,00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79"/>
                  </a:ext>
                </a:extLst>
              </a:tr>
              <a:tr h="24689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Emenda Subaquática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EAF_0014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R$ 153.120,00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R$ 306.240,00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24689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Cabo Óptico Subaquático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EF_0014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R$ 52,65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Metro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R$ 94.770,00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281099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R$ 1.081.010,00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graphicFrame>
        <p:nvGraphicFramePr>
          <p:cNvPr id="25" name="Tabela 24">
            <a:extLst>
              <a:ext uri="{FF2B5EF4-FFF2-40B4-BE49-F238E27FC236}">
                <a16:creationId xmlns:a16="http://schemas.microsoft.com/office/drawing/2014/main" id="{722401DB-C98A-4638-5DC0-7C000C8B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949502"/>
              </p:ext>
            </p:extLst>
          </p:nvPr>
        </p:nvGraphicFramePr>
        <p:xfrm>
          <a:off x="647196" y="851506"/>
          <a:ext cx="10578245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238">
                  <a:extLst>
                    <a:ext uri="{9D8B030D-6E8A-4147-A177-3AD203B41FA5}">
                      <a16:colId xmlns:a16="http://schemas.microsoft.com/office/drawing/2014/main" val="588013542"/>
                    </a:ext>
                  </a:extLst>
                </a:gridCol>
                <a:gridCol w="3320732">
                  <a:extLst>
                    <a:ext uri="{9D8B030D-6E8A-4147-A177-3AD203B41FA5}">
                      <a16:colId xmlns:a16="http://schemas.microsoft.com/office/drawing/2014/main" val="2063562135"/>
                    </a:ext>
                  </a:extLst>
                </a:gridCol>
                <a:gridCol w="1204739">
                  <a:extLst>
                    <a:ext uri="{9D8B030D-6E8A-4147-A177-3AD203B41FA5}">
                      <a16:colId xmlns:a16="http://schemas.microsoft.com/office/drawing/2014/main" val="1762118413"/>
                    </a:ext>
                  </a:extLst>
                </a:gridCol>
                <a:gridCol w="1553199">
                  <a:extLst>
                    <a:ext uri="{9D8B030D-6E8A-4147-A177-3AD203B41FA5}">
                      <a16:colId xmlns:a16="http://schemas.microsoft.com/office/drawing/2014/main" val="1699266142"/>
                    </a:ext>
                  </a:extLst>
                </a:gridCol>
                <a:gridCol w="1021920">
                  <a:extLst>
                    <a:ext uri="{9D8B030D-6E8A-4147-A177-3AD203B41FA5}">
                      <a16:colId xmlns:a16="http://schemas.microsoft.com/office/drawing/2014/main" val="2780134781"/>
                    </a:ext>
                  </a:extLst>
                </a:gridCol>
                <a:gridCol w="1091336">
                  <a:extLst>
                    <a:ext uri="{9D8B030D-6E8A-4147-A177-3AD203B41FA5}">
                      <a16:colId xmlns:a16="http://schemas.microsoft.com/office/drawing/2014/main" val="1592018508"/>
                    </a:ext>
                  </a:extLst>
                </a:gridCol>
                <a:gridCol w="1389081">
                  <a:extLst>
                    <a:ext uri="{9D8B030D-6E8A-4147-A177-3AD203B41FA5}">
                      <a16:colId xmlns:a16="http://schemas.microsoft.com/office/drawing/2014/main" val="384588809"/>
                    </a:ext>
                  </a:extLst>
                </a:gridCol>
              </a:tblGrid>
              <a:tr h="3061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Detalhamento de Custos Manutenção Subaquática Infovia 03 (incidente em 03/2025)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53182"/>
                  </a:ext>
                </a:extLst>
              </a:tr>
              <a:tr h="278292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Infovia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Descrição Serviço/Produto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Contrato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Valor Unt.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Qtd.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Utilizado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89694"/>
                  </a:ext>
                </a:extLst>
              </a:tr>
              <a:tr h="250462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Suporte e Manutenção Corretiva - 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EAF_25_001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R$ 480.000,00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R$ 480.000,00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79"/>
                  </a:ext>
                </a:extLst>
              </a:tr>
              <a:tr h="250462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Emenda Subaquática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EAF_0014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R$ 153.120,00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Unidade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R$ 459.360,00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6705415"/>
                  </a:ext>
                </a:extLst>
              </a:tr>
              <a:tr h="250462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Cabo Óptico Subaquático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EF_0014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R$ 52,65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Metro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16.100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R$ 847.665,00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753466"/>
                  </a:ext>
                </a:extLst>
              </a:tr>
              <a:tr h="306121"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R$ 1.787.025,00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8808"/>
                  </a:ext>
                </a:extLst>
              </a:tr>
            </a:tbl>
          </a:graphicData>
        </a:graphic>
      </p:graphicFrame>
      <p:sp>
        <p:nvSpPr>
          <p:cNvPr id="26" name="CaixaDeTexto 25">
            <a:extLst>
              <a:ext uri="{FF2B5EF4-FFF2-40B4-BE49-F238E27FC236}">
                <a16:creationId xmlns:a16="http://schemas.microsoft.com/office/drawing/2014/main" id="{1BFCB3B9-8073-18F2-8591-399FEC8D133A}"/>
              </a:ext>
            </a:extLst>
          </p:cNvPr>
          <p:cNvSpPr txBox="1"/>
          <p:nvPr/>
        </p:nvSpPr>
        <p:spPr>
          <a:xfrm>
            <a:off x="5132833" y="6509054"/>
            <a:ext cx="6092608" cy="338554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</a:rPr>
              <a:t>Total Gasto Recuperação Cabo Subaquático          R$ 3.906.925,00</a:t>
            </a:r>
          </a:p>
        </p:txBody>
      </p:sp>
    </p:spTree>
    <p:extLst>
      <p:ext uri="{BB962C8B-B14F-4D97-AF65-F5344CB8AC3E}">
        <p14:creationId xmlns:p14="http://schemas.microsoft.com/office/powerpoint/2010/main" val="336822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EE287-AE9D-57F0-BC10-ED257B057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FAEBCAF-2ABE-5FC1-1D71-723CC3A1933A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BE71238-713E-3AD2-4A82-64291EA5315B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0BB1E13-C9FE-D12D-B457-553944E9B25C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27EFD6F-6944-F9C9-E50F-6A33BD6BC9B7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5E583F2-26F0-A9FC-B2AC-28EDDCFC4CCD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626A2C0-BF2A-0816-3F2F-D252E8990120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F97C8281-05C3-B923-3D72-555A5936A1E8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430C330-FDEF-26BC-A5FA-545333C44888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Documento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Base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3C704F8-12D8-B9D1-EACA-E1F9C0A66986}"/>
              </a:ext>
            </a:extLst>
          </p:cNvPr>
          <p:cNvSpPr txBox="1"/>
          <p:nvPr/>
        </p:nvSpPr>
        <p:spPr>
          <a:xfrm>
            <a:off x="2280557" y="1598982"/>
            <a:ext cx="7630886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>
              <a:spcBef>
                <a:spcPct val="0"/>
              </a:spcBef>
              <a:defRPr sz="3600" b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</a:defRPr>
            </a:lvl1pPr>
          </a:lstStyle>
          <a:p>
            <a:r>
              <a:rPr lang="pt-BR" sz="2400" dirty="0"/>
              <a:t>PORTARIA ANATEL Nº 3010, DE 31 DE JULHO DE 2025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6D0C0D7B-D65C-DE1E-B076-E50938CBC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441" y="1968314"/>
            <a:ext cx="6313102" cy="460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99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F03C4-E6CB-B428-C8E8-E750E2737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297EC8C-1FE6-E38E-4E41-DB2DFE39572C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91D27A1-B22C-867D-5EF4-62F416F9390A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B9C4C95-D955-07D1-494C-92DB5D78359E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7CEE2695-3A4A-001C-EB17-896D7E692DA5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3CCBBA3-39FC-B678-7494-6396329669D6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7E06581-A463-3072-35DC-55F172CC16F0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39799BD9-60D0-2A2E-882F-A52EE5B2FFE0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C2C79A96-CFCE-3DA9-74D0-B1807B75BE9D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767E947-6FC7-A25D-2C1E-6AA1C870E3D2}"/>
              </a:ext>
            </a:extLst>
          </p:cNvPr>
          <p:cNvSpPr txBox="1"/>
          <p:nvPr/>
        </p:nvSpPr>
        <p:spPr>
          <a:xfrm>
            <a:off x="82902" y="1202514"/>
            <a:ext cx="665744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A portaria define as etapas de como será o processo de transferência de infraestrutura do PAIS. E está divida em 4 etapas principais: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1: Licença Operacional LO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2: Vistoria de Patrimonialização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3: Termo de Declaração e Entrega TDE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</a:p>
          <a:p>
            <a:pPr algn="just"/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1: Licença Operacional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- O marco temporal para início da contagem do tempo de manutenção sob responsabilidade da EAF, ficou definido na data de emissão da LO (Licença Operacional – IBAMA).</a:t>
            </a:r>
            <a:endParaRPr lang="en-US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just"/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7222118C-347C-0173-B62A-D4C8EC9F7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035" y="5138056"/>
            <a:ext cx="11229930" cy="1186961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49BC7508-A4D1-6820-CF12-4C937F7535F6}"/>
              </a:ext>
            </a:extLst>
          </p:cNvPr>
          <p:cNvSpPr txBox="1"/>
          <p:nvPr/>
        </p:nvSpPr>
        <p:spPr>
          <a:xfrm>
            <a:off x="4180114" y="6325018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D6998DD2-503F-BB87-EB2D-8707EC8DD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99233"/>
              </p:ext>
            </p:extLst>
          </p:nvPr>
        </p:nvGraphicFramePr>
        <p:xfrm>
          <a:off x="8244393" y="1937384"/>
          <a:ext cx="2728407" cy="1859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78">
                  <a:extLst>
                    <a:ext uri="{9D8B030D-6E8A-4147-A177-3AD203B41FA5}">
                      <a16:colId xmlns:a16="http://schemas.microsoft.com/office/drawing/2014/main" val="2099098441"/>
                    </a:ext>
                  </a:extLst>
                </a:gridCol>
                <a:gridCol w="1320829">
                  <a:extLst>
                    <a:ext uri="{9D8B030D-6E8A-4147-A177-3AD203B41FA5}">
                      <a16:colId xmlns:a16="http://schemas.microsoft.com/office/drawing/2014/main" val="855012736"/>
                    </a:ext>
                  </a:extLst>
                </a:gridCol>
              </a:tblGrid>
              <a:tr h="2699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7801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62405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77912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64693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11/08/2025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499726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18/12/2025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7171"/>
                  </a:ext>
                </a:extLst>
              </a:tr>
            </a:tbl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id="{BF388F9E-1987-FDB7-706A-E038BA7C831B}"/>
              </a:ext>
            </a:extLst>
          </p:cNvPr>
          <p:cNvSpPr txBox="1"/>
          <p:nvPr/>
        </p:nvSpPr>
        <p:spPr>
          <a:xfrm>
            <a:off x="8358293" y="3796994"/>
            <a:ext cx="26472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emissões da LO. </a:t>
            </a:r>
          </a:p>
        </p:txBody>
      </p:sp>
    </p:spTree>
    <p:extLst>
      <p:ext uri="{BB962C8B-B14F-4D97-AF65-F5344CB8AC3E}">
        <p14:creationId xmlns:p14="http://schemas.microsoft.com/office/powerpoint/2010/main" val="267373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FA7BD-D344-6CA2-DF61-579ECAE93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5CAD529-3AFF-4B35-D12B-75020B984CA8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972F1FD-B381-4915-EF77-8EE60B67CB62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873FC42-8B87-C5BE-9257-E859CDC48C4A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FA84DB4-57A1-4D18-C19E-D8BF61DC9377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C6EFB40-CCF2-EEA5-4B62-F23BC85D3F79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EF114DE-3A3F-C75D-E615-C49B2D00B3D0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5E2853D9-9591-CE01-0FE7-3484C6803547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06BC105-E005-0305-6057-36211CA0F2BA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DE7DE4A-BB68-BF37-9251-460DD5BD42E3}"/>
              </a:ext>
            </a:extLst>
          </p:cNvPr>
          <p:cNvSpPr txBox="1"/>
          <p:nvPr/>
        </p:nvSpPr>
        <p:spPr>
          <a:xfrm>
            <a:off x="82902" y="1202514"/>
            <a:ext cx="665744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2: Vistoria/Patrimonialização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- A vistoria de patrimonialização será realizada nos locais onde se encontra a infraestrutura instalada na forma do documento Termo de Declaração e Entrega – TDE, entregue para os representantes do MCom, EAF, RNP e Operador Neutro.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Toda organização da vistoria será discutida entre os membros participantes do evento e realizada em conjunto nas localidades atendidas pelo Projeto PAIS.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3F5BE45-F945-1F4F-1E14-1DF051D502A9}"/>
              </a:ext>
            </a:extLst>
          </p:cNvPr>
          <p:cNvSpPr txBox="1"/>
          <p:nvPr/>
        </p:nvSpPr>
        <p:spPr>
          <a:xfrm>
            <a:off x="4180114" y="5347709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C1ED050B-4756-7B6B-E553-CD402236D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8" y="4263513"/>
            <a:ext cx="11373154" cy="1067836"/>
          </a:xfrm>
          <a:prstGeom prst="rect">
            <a:avLst/>
          </a:prstGeom>
        </p:spPr>
      </p:pic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E1740F0-8FA9-B192-26E5-A47EED1A0F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22207"/>
              </p:ext>
            </p:extLst>
          </p:nvPr>
        </p:nvGraphicFramePr>
        <p:xfrm>
          <a:off x="8244393" y="1937384"/>
          <a:ext cx="2728407" cy="1542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578">
                  <a:extLst>
                    <a:ext uri="{9D8B030D-6E8A-4147-A177-3AD203B41FA5}">
                      <a16:colId xmlns:a16="http://schemas.microsoft.com/office/drawing/2014/main" val="2099098441"/>
                    </a:ext>
                  </a:extLst>
                </a:gridCol>
                <a:gridCol w="1320829">
                  <a:extLst>
                    <a:ext uri="{9D8B030D-6E8A-4147-A177-3AD203B41FA5}">
                      <a16:colId xmlns:a16="http://schemas.microsoft.com/office/drawing/2014/main" val="855012736"/>
                    </a:ext>
                  </a:extLst>
                </a:gridCol>
              </a:tblGrid>
              <a:tr h="2699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Term. Vistoria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7801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22/05/2025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62405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13/12/2025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77912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11/09/2025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64693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Em andamento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7171"/>
                  </a:ext>
                </a:extLst>
              </a:tr>
            </a:tbl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EDE8911D-018A-4205-F08E-EA3A2D56F7AD}"/>
              </a:ext>
            </a:extLst>
          </p:cNvPr>
          <p:cNvSpPr txBox="1"/>
          <p:nvPr/>
        </p:nvSpPr>
        <p:spPr>
          <a:xfrm>
            <a:off x="8244393" y="3502393"/>
            <a:ext cx="27284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 término das vistorias. </a:t>
            </a:r>
          </a:p>
        </p:txBody>
      </p:sp>
    </p:spTree>
    <p:extLst>
      <p:ext uri="{BB962C8B-B14F-4D97-AF65-F5344CB8AC3E}">
        <p14:creationId xmlns:p14="http://schemas.microsoft.com/office/powerpoint/2010/main" val="36648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73610-B48D-EF6A-032C-52CBF619D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164C5BC-4D32-5D43-CA05-EC5F9D3E9C2A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7E2081B-572F-41B9-8C35-65B3EEA2DB45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6C56F85-5F75-84FE-CE34-015E300143F0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626319C5-E48B-3EED-08FA-6A7D88456D62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6E0DA201-8D1B-F93B-EB09-DD9AA7737F37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D06397A-F113-FE8B-FE46-926D0D93C91B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81F71E34-D8F9-E53B-7A60-99982A0D2C3D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C73E084-895C-DCC9-0D74-A06014D03591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D430A6A-CDF7-0024-A0F7-E2CC88A68EF7}"/>
              </a:ext>
            </a:extLst>
          </p:cNvPr>
          <p:cNvSpPr txBox="1"/>
          <p:nvPr/>
        </p:nvSpPr>
        <p:spPr>
          <a:xfrm>
            <a:off x="82902" y="1202514"/>
            <a:ext cx="665744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3: Termo de Declaração e Entrega TDE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– Ao final da fase 2 de vistoria, será validado o Termo de Declaração e Entrega - TDE, e após sua assinatura e entrega pelo MCom evidencia o cumprimento da obrigação editalícia e se encerra após o prazo de manutenção estabelecido nesta diretriz.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A EAF já realizou o processo de transferência de acordo com esta diretriz para as infovias 03 e 04, estamos aguardando a assinatura e entrega pelo MCom para evidenciar o cumprimento da obrigação editalícia. A infovia 02 se encontra em processo de transferência neste momento.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just"/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675303D-86C3-9D46-B301-336E75AE9847}"/>
              </a:ext>
            </a:extLst>
          </p:cNvPr>
          <p:cNvSpPr txBox="1"/>
          <p:nvPr/>
        </p:nvSpPr>
        <p:spPr>
          <a:xfrm>
            <a:off x="4180114" y="6210192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A54F4DB3-1E83-1154-A3F3-57C0CF2B4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73" y="4380174"/>
            <a:ext cx="10949505" cy="183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2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C3390-0636-25AF-C59C-CEED80AE0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1BA884C-CA10-C103-AF0C-CC25754039A5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FF86BC7-E119-27C8-C700-5AF82B74C936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48E9843-0AE3-47A6-DD19-83A62022A2FD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925736D5-4D34-18D9-4510-55328C82B137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2E34686-ED70-D6EB-D89D-AB24FFEF35C6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0F7A977-5E0C-240F-F768-592D430F5117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A488B02B-DF65-EF36-6170-1B711811D73C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CF7847A-DF0F-1873-685C-973B08D2894A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F73C868-472A-3991-E66D-021FC503CC48}"/>
              </a:ext>
            </a:extLst>
          </p:cNvPr>
          <p:cNvSpPr txBox="1"/>
          <p:nvPr/>
        </p:nvSpPr>
        <p:spPr>
          <a:xfrm>
            <a:off x="82902" y="1202514"/>
            <a:ext cx="665744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– A manutenção prestada pela EAF será sem garantia de SLA para os atendimentos a terceiros, mas ainda sim garantindo a integridade de toda a infraestrutura implantada nas 03 infovias.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Os períodos de manutenção passam a contar da data de emissão da LO pelo IBAMA como prevê a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1: Licença Operacional,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temos prazos distintos para: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D9FE7283-605C-5A3E-348F-71BD6120AE9D}"/>
              </a:ext>
            </a:extLst>
          </p:cNvPr>
          <p:cNvSpPr txBox="1"/>
          <p:nvPr/>
        </p:nvSpPr>
        <p:spPr>
          <a:xfrm>
            <a:off x="4180114" y="5951676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F26E2072-AB83-CCB0-DD5C-D7AB4E805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02" y="4855682"/>
            <a:ext cx="11660803" cy="1095994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A3ED933-5A12-FF55-2A7E-AA06E25EF24D}"/>
              </a:ext>
            </a:extLst>
          </p:cNvPr>
          <p:cNvSpPr txBox="1"/>
          <p:nvPr/>
        </p:nvSpPr>
        <p:spPr>
          <a:xfrm>
            <a:off x="82902" y="3749483"/>
            <a:ext cx="780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Rede Metropolitana Óptica – RMO: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06 meses após a emissão da LO.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Backbone Subaquático e Terrestre: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15 meses após a emissão da LO.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758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7ADF6-721E-5609-4E47-423A375C7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AB619F0-88D4-51E0-0551-9CCDE028286C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91D01A2-8573-7F71-8EEC-DC25AE4073C3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E444762-542E-9BB2-364A-A844910E5823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81AE0A60-A073-3018-EB88-E00AEBD3BEC3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CE7BB0A1-7001-E98C-7C78-FC11BA2C90CC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14CE811-6E94-BEC9-0BC8-F55768475F02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1B1AE921-E32A-1A05-A57A-337775B1A525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4322F3F5-0F16-069E-3FF5-4F519027433E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8183BA7-C2E1-71FA-1033-9FB97F2927D2}"/>
              </a:ext>
            </a:extLst>
          </p:cNvPr>
          <p:cNvSpPr txBox="1"/>
          <p:nvPr/>
        </p:nvSpPr>
        <p:spPr>
          <a:xfrm>
            <a:off x="82902" y="1202514"/>
            <a:ext cx="665744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RMO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Para os itens de manutenção dentro do escopo da RMO o período de manutenção indicados por esta portaria seria de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06 meses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contatos a partir da emissão da LO pelo IBAMA.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Backbone Subaquático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Para os itens de manutenção dentro do escopo do Backbone subaquático e Terrestre o período de manutenção indicados por esta portaria seria de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15 meses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contatos a partir da emissão da LO pelo IBAMA.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D13EFCA-46DE-B6EB-BC22-ED5B4592B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131" y="5434096"/>
            <a:ext cx="9447561" cy="125373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5E512B29-4113-78BC-521E-68CC82F29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02" y="2453361"/>
            <a:ext cx="9447560" cy="975639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494E41D5-50C3-65F1-6AC2-8EF77C751137}"/>
              </a:ext>
            </a:extLst>
          </p:cNvPr>
          <p:cNvSpPr txBox="1"/>
          <p:nvPr/>
        </p:nvSpPr>
        <p:spPr>
          <a:xfrm>
            <a:off x="3202493" y="6544228"/>
            <a:ext cx="3831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Trecho da Portaria N.º 3010/ ANATEL </a:t>
            </a:r>
          </a:p>
        </p:txBody>
      </p:sp>
    </p:spTree>
    <p:extLst>
      <p:ext uri="{BB962C8B-B14F-4D97-AF65-F5344CB8AC3E}">
        <p14:creationId xmlns:p14="http://schemas.microsoft.com/office/powerpoint/2010/main" val="290236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A25AD-4FD5-EC19-E4BC-F56F83FBA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17F8A24-EF84-C953-D0FF-7C33721CBC55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67F6E50-B947-17C6-E548-0021EA3BF102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0FC1547-2B37-EAFE-4814-4758F96F6882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AAADD32E-DA1F-6366-A978-E28C425A27EC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26C9DB2-B28D-88A0-AF33-9F795C5E599A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A496532-FBA8-0155-F5D5-126D2A8841A8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59EED936-24A4-3507-4F1E-61574C91CA7B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D1EE645-70E6-9929-93C6-4FB44E0D80AE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Etapas</a:t>
            </a: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 do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Processo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2569041-F473-FB84-9258-864238EB29F9}"/>
              </a:ext>
            </a:extLst>
          </p:cNvPr>
          <p:cNvSpPr txBox="1"/>
          <p:nvPr/>
        </p:nvSpPr>
        <p:spPr>
          <a:xfrm>
            <a:off x="82902" y="1202514"/>
            <a:ext cx="665744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RMO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Hoje temos um total de 23 RMO instaladas distribuídas pelas infovias da seguinte forma: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Infovia 02: 13 RMO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03: 06 RMO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04: 04 RMO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Etapa 4: Manutenção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 </a:t>
            </a: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Backbone Subaquático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– Hoje temos um total de 03 infovias implantadas distribuídas da seguinte forma: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02: 1.085,8 km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03: 780,8 km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Infovia 04: 465,4 km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3764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23 CMAD </a:t>
            </a:r>
            <a:r>
              <a:rPr lang="pt-BR" sz="1200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(Info 02:13 CMAD, Info 03:06 CMAD e Info 04: 04 CMAD)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23 DWDM </a:t>
            </a:r>
            <a:r>
              <a:rPr lang="pt-BR" sz="1200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(Info 02:13 STO, Info 03 STO, 06 e Info 04: 04 STO)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187km de </a:t>
            </a:r>
            <a:r>
              <a:rPr lang="pt-BR" sz="1200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(Backbone Terrestre)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8E992040-1537-C030-F8CF-ABB0E15F7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375334"/>
              </p:ext>
            </p:extLst>
          </p:nvPr>
        </p:nvGraphicFramePr>
        <p:xfrm>
          <a:off x="6765806" y="4228924"/>
          <a:ext cx="4952441" cy="2403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314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201786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821002">
                  <a:extLst>
                    <a:ext uri="{9D8B030D-6E8A-4147-A177-3AD203B41FA5}">
                      <a16:colId xmlns:a16="http://schemas.microsoft.com/office/drawing/2014/main" val="1809806795"/>
                    </a:ext>
                  </a:extLst>
                </a:gridCol>
                <a:gridCol w="793428">
                  <a:extLst>
                    <a:ext uri="{9D8B030D-6E8A-4147-A177-3AD203B41FA5}">
                      <a16:colId xmlns:a16="http://schemas.microsoft.com/office/drawing/2014/main" val="2763437834"/>
                    </a:ext>
                  </a:extLst>
                </a:gridCol>
                <a:gridCol w="819911">
                  <a:extLst>
                    <a:ext uri="{9D8B030D-6E8A-4147-A177-3AD203B41FA5}">
                      <a16:colId xmlns:a16="http://schemas.microsoft.com/office/drawing/2014/main" val="1827471705"/>
                    </a:ext>
                  </a:extLst>
                </a:gridCol>
              </a:tblGrid>
              <a:tr h="152400">
                <a:tc gridSpan="5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Backbone Subaquático COS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51982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Término da Vigência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850646"/>
                  </a:ext>
                </a:extLst>
              </a:tr>
              <a:tr h="269941">
                <a:tc vMerge="1"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solidFill>
                            <a:schemeClr val="bg1"/>
                          </a:solidFill>
                        </a:rPr>
                        <a:t>COS 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solidFill>
                            <a:schemeClr val="bg1"/>
                          </a:solidFill>
                        </a:rPr>
                        <a:t>STO 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50" b="0" dirty="0">
                          <a:solidFill>
                            <a:schemeClr val="bg1"/>
                          </a:solidFill>
                        </a:rPr>
                        <a:t>CMAD(15m)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02/07/2026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31/10/2026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24/06/2026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11/08/2025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11/11/2026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18/12/2025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18/03/2027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BDE257B5-C92F-3D26-6D2C-A045E3DAD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553916"/>
              </p:ext>
            </p:extLst>
          </p:nvPr>
        </p:nvGraphicFramePr>
        <p:xfrm>
          <a:off x="6823461" y="1154040"/>
          <a:ext cx="4893030" cy="2347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205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163772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1313558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  <a:gridCol w="1175495">
                  <a:extLst>
                    <a:ext uri="{9D8B030D-6E8A-4147-A177-3AD203B41FA5}">
                      <a16:colId xmlns:a16="http://schemas.microsoft.com/office/drawing/2014/main" val="2963963241"/>
                    </a:ext>
                  </a:extLst>
                </a:gridCol>
              </a:tblGrid>
              <a:tr h="269941">
                <a:tc gridSpan="4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</a:rPr>
                        <a:t>Rede Metropolitana Óptica - RMO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237497"/>
                  </a:ext>
                </a:extLst>
              </a:tr>
              <a:tr h="2699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Infovia / Fase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Emissão da LO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Término da Vigência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chemeClr val="bg1"/>
                          </a:solidFill>
                        </a:rPr>
                        <a:t>Tempo Excedente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r>
                        <a:rPr lang="pt-BR" sz="1200" dirty="0"/>
                        <a:t>Infovia 03 Fase1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02/04/2025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02/10/2025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03 Fase2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31/07/2025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31/01/2026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02 Meses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921081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Sub.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24/03/2025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24/09/2025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05 Meses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929967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Infovia 04 Terr.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11/08/2025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11/02/2026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FF0000"/>
                          </a:solidFill>
                        </a:rPr>
                        <a:t>01 Mês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317058">
                <a:tc>
                  <a:txBody>
                    <a:bodyPr/>
                    <a:lstStyle/>
                    <a:p>
                      <a:pPr algn="l"/>
                      <a:r>
                        <a:rPr lang="pt-BR" sz="1200" dirty="0"/>
                        <a:t>Infovia 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18/12/2025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18/06/2026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</a:tbl>
          </a:graphicData>
        </a:graphic>
      </p:graphicFrame>
      <p:sp>
        <p:nvSpPr>
          <p:cNvPr id="16" name="CaixaDeTexto 15">
            <a:extLst>
              <a:ext uri="{FF2B5EF4-FFF2-40B4-BE49-F238E27FC236}">
                <a16:creationId xmlns:a16="http://schemas.microsoft.com/office/drawing/2014/main" id="{BAFF23FC-A357-DA96-7818-D9D23E2A993B}"/>
              </a:ext>
            </a:extLst>
          </p:cNvPr>
          <p:cNvSpPr txBox="1"/>
          <p:nvPr/>
        </p:nvSpPr>
        <p:spPr>
          <a:xfrm>
            <a:off x="6999867" y="3501329"/>
            <a:ext cx="48930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emissões da LO para RMO, vigência e tempo excedente . 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42DC775-A61E-7BF6-3D6B-3A21FA373451}"/>
              </a:ext>
            </a:extLst>
          </p:cNvPr>
          <p:cNvSpPr txBox="1"/>
          <p:nvPr/>
        </p:nvSpPr>
        <p:spPr>
          <a:xfrm>
            <a:off x="7074822" y="6632795"/>
            <a:ext cx="48930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/>
              <a:t>Tabela com as datas de emissões da LO para Backbone e suas vigências. </a:t>
            </a:r>
          </a:p>
        </p:txBody>
      </p:sp>
    </p:spTree>
    <p:extLst>
      <p:ext uri="{BB962C8B-B14F-4D97-AF65-F5344CB8AC3E}">
        <p14:creationId xmlns:p14="http://schemas.microsoft.com/office/powerpoint/2010/main" val="3124189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2D9E8-ECC3-B42A-6F49-902859776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E40DE90-0CF7-4AEC-477F-B1E7CA7D0EB9}"/>
              </a:ext>
            </a:extLst>
          </p:cNvPr>
          <p:cNvGrpSpPr/>
          <p:nvPr/>
        </p:nvGrpSpPr>
        <p:grpSpPr>
          <a:xfrm>
            <a:off x="11743705" y="1526652"/>
            <a:ext cx="448295" cy="3804698"/>
            <a:chOff x="0" y="0"/>
            <a:chExt cx="177104" cy="150309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9A1C7DD-077F-909F-1219-DF27426BBC8B}"/>
                </a:ext>
              </a:extLst>
            </p:cNvPr>
            <p:cNvSpPr/>
            <p:nvPr/>
          </p:nvSpPr>
          <p:spPr>
            <a:xfrm>
              <a:off x="0" y="0"/>
              <a:ext cx="177104" cy="1503091"/>
            </a:xfrm>
            <a:custGeom>
              <a:avLst/>
              <a:gdLst/>
              <a:ahLst/>
              <a:cxnLst/>
              <a:rect l="l" t="t" r="r" b="b"/>
              <a:pathLst>
                <a:path w="177104" h="1503091">
                  <a:moveTo>
                    <a:pt x="0" y="0"/>
                  </a:moveTo>
                  <a:lnTo>
                    <a:pt x="177104" y="0"/>
                  </a:lnTo>
                  <a:lnTo>
                    <a:pt x="177104" y="1503091"/>
                  </a:lnTo>
                  <a:lnTo>
                    <a:pt x="0" y="1503091"/>
                  </a:lnTo>
                  <a:close/>
                </a:path>
              </a:pathLst>
            </a:custGeom>
            <a:solidFill>
              <a:srgbClr val="9DD35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8AEFF41-CEBB-6C39-1AEA-FDAB81955E6E}"/>
                </a:ext>
              </a:extLst>
            </p:cNvPr>
            <p:cNvSpPr txBox="1"/>
            <p:nvPr/>
          </p:nvSpPr>
          <p:spPr>
            <a:xfrm>
              <a:off x="0" y="28575"/>
              <a:ext cx="177104" cy="147451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79118114-E87C-8FA7-5D37-104E042B3D3F}"/>
              </a:ext>
            </a:extLst>
          </p:cNvPr>
          <p:cNvGrpSpPr/>
          <p:nvPr/>
        </p:nvGrpSpPr>
        <p:grpSpPr>
          <a:xfrm>
            <a:off x="11743705" y="3429000"/>
            <a:ext cx="448295" cy="1902349"/>
            <a:chOff x="0" y="0"/>
            <a:chExt cx="177104" cy="751545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C4955687-1F38-620C-14DF-22C2FB505FA4}"/>
                </a:ext>
              </a:extLst>
            </p:cNvPr>
            <p:cNvSpPr/>
            <p:nvPr/>
          </p:nvSpPr>
          <p:spPr>
            <a:xfrm>
              <a:off x="0" y="0"/>
              <a:ext cx="177104" cy="751545"/>
            </a:xfrm>
            <a:custGeom>
              <a:avLst/>
              <a:gdLst/>
              <a:ahLst/>
              <a:cxnLst/>
              <a:rect l="l" t="t" r="r" b="b"/>
              <a:pathLst>
                <a:path w="177104" h="751545">
                  <a:moveTo>
                    <a:pt x="0" y="0"/>
                  </a:moveTo>
                  <a:lnTo>
                    <a:pt x="177104" y="0"/>
                  </a:lnTo>
                  <a:lnTo>
                    <a:pt x="177104" y="751545"/>
                  </a:lnTo>
                  <a:lnTo>
                    <a:pt x="0" y="751545"/>
                  </a:lnTo>
                  <a:close/>
                </a:path>
              </a:pathLst>
            </a:custGeom>
            <a:solidFill>
              <a:srgbClr val="213764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000B5B8-9A1D-60CA-0A1F-3527B69E4FAE}"/>
                </a:ext>
              </a:extLst>
            </p:cNvPr>
            <p:cNvSpPr txBox="1"/>
            <p:nvPr/>
          </p:nvSpPr>
          <p:spPr>
            <a:xfrm>
              <a:off x="0" y="28575"/>
              <a:ext cx="177104" cy="7229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343"/>
                </a:lnSpc>
              </a:pPr>
              <a:endParaRPr sz="1200"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196630E8-226C-B1D8-6CDB-080097AB78FF}"/>
              </a:ext>
            </a:extLst>
          </p:cNvPr>
          <p:cNvSpPr/>
          <p:nvPr/>
        </p:nvSpPr>
        <p:spPr>
          <a:xfrm>
            <a:off x="0" y="0"/>
            <a:ext cx="1122945" cy="779203"/>
          </a:xfrm>
          <a:custGeom>
            <a:avLst/>
            <a:gdLst/>
            <a:ahLst/>
            <a:cxnLst/>
            <a:rect l="l" t="t" r="r" b="b"/>
            <a:pathLst>
              <a:path w="1684418" h="1168804">
                <a:moveTo>
                  <a:pt x="0" y="0"/>
                </a:moveTo>
                <a:lnTo>
                  <a:pt x="1684418" y="0"/>
                </a:lnTo>
                <a:lnTo>
                  <a:pt x="1684418" y="1168804"/>
                </a:lnTo>
                <a:lnTo>
                  <a:pt x="0" y="1168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274" t="-13464"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DF47B8F-80E4-7B12-2947-F7F856B93FBD}"/>
              </a:ext>
            </a:extLst>
          </p:cNvPr>
          <p:cNvSpPr txBox="1"/>
          <p:nvPr/>
        </p:nvSpPr>
        <p:spPr>
          <a:xfrm>
            <a:off x="1308303" y="225205"/>
            <a:ext cx="8138079" cy="553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600" b="1" dirty="0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Custos de </a:t>
            </a:r>
            <a:r>
              <a:rPr lang="en-US" sz="3600" b="1" dirty="0" err="1">
                <a:solidFill>
                  <a:srgbClr val="213764"/>
                </a:solidFill>
                <a:latin typeface="Aptos" panose="020B0004020202020204" pitchFamily="34" charset="0"/>
                <a:ea typeface="Barlow Heavy"/>
                <a:cs typeface="Barlow Heavy"/>
                <a:sym typeface="Barlow Heavy"/>
              </a:rPr>
              <a:t>Manutenção</a:t>
            </a:r>
            <a:endParaRPr lang="en-US" sz="3600" b="1" dirty="0">
              <a:solidFill>
                <a:srgbClr val="213764"/>
              </a:solidFill>
              <a:latin typeface="Aptos" panose="020B0004020202020204" pitchFamily="34" charset="0"/>
              <a:ea typeface="Barlow Heavy"/>
              <a:cs typeface="Barlow Heavy"/>
              <a:sym typeface="Barlow Heavy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81F7667-8DCC-E4AA-972D-1C775488F47A}"/>
              </a:ext>
            </a:extLst>
          </p:cNvPr>
          <p:cNvSpPr txBox="1"/>
          <p:nvPr/>
        </p:nvSpPr>
        <p:spPr>
          <a:xfrm>
            <a:off x="82902" y="1202514"/>
            <a:ext cx="665744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b="1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Custos Financeiros – </a:t>
            </a:r>
            <a:r>
              <a:rPr lang="pt-BR" dirty="0">
                <a:solidFill>
                  <a:srgbClr val="213764"/>
                </a:solidFill>
                <a:latin typeface="Barlow"/>
                <a:ea typeface="Barlow"/>
                <a:cs typeface="Barlow"/>
                <a:sym typeface="Barlow"/>
              </a:rPr>
              <a:t>Os custos de manutenção demonstrados abaixo fazem referência aos itens indicados na Etapa 4 para os segmentos da RMO e Backbone, no ano de 2025 e 2026, com base em pagamentos realizados pela EAF. Os custos de manutenção estão previstos em cada contrato.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29A0A32-9CE0-8817-644C-7A8BCE662F22}"/>
              </a:ext>
            </a:extLst>
          </p:cNvPr>
          <p:cNvSpPr txBox="1"/>
          <p:nvPr/>
        </p:nvSpPr>
        <p:spPr>
          <a:xfrm>
            <a:off x="2953245" y="5853540"/>
            <a:ext cx="6285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Tabela com valores apurados no período de Maio/25 a Mar/26 por fornecedor. 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38E4E14A-42C7-2D60-8170-E65B126F4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838796"/>
              </p:ext>
            </p:extLst>
          </p:nvPr>
        </p:nvGraphicFramePr>
        <p:xfrm>
          <a:off x="561472" y="2929225"/>
          <a:ext cx="10115199" cy="370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447">
                  <a:extLst>
                    <a:ext uri="{9D8B030D-6E8A-4147-A177-3AD203B41FA5}">
                      <a16:colId xmlns:a16="http://schemas.microsoft.com/office/drawing/2014/main" val="3550769104"/>
                    </a:ext>
                  </a:extLst>
                </a:gridCol>
                <a:gridCol w="1604995">
                  <a:extLst>
                    <a:ext uri="{9D8B030D-6E8A-4147-A177-3AD203B41FA5}">
                      <a16:colId xmlns:a16="http://schemas.microsoft.com/office/drawing/2014/main" val="3985546780"/>
                    </a:ext>
                  </a:extLst>
                </a:gridCol>
                <a:gridCol w="3927094">
                  <a:extLst>
                    <a:ext uri="{9D8B030D-6E8A-4147-A177-3AD203B41FA5}">
                      <a16:colId xmlns:a16="http://schemas.microsoft.com/office/drawing/2014/main" val="713598214"/>
                    </a:ext>
                  </a:extLst>
                </a:gridCol>
                <a:gridCol w="1895663">
                  <a:extLst>
                    <a:ext uri="{9D8B030D-6E8A-4147-A177-3AD203B41FA5}">
                      <a16:colId xmlns:a16="http://schemas.microsoft.com/office/drawing/2014/main" val="3548528589"/>
                    </a:ext>
                  </a:extLst>
                </a:gridCol>
              </a:tblGrid>
              <a:tr h="370357">
                <a:tc gridSpan="4"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Custos de Manutenção RMO e Backbone - Incluindo Posteamento.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021370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Fornecedor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Período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Descrição Serviço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32599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r>
                        <a:rPr lang="pt-BR" sz="1400" dirty="0"/>
                        <a:t>MANAÓS TELECOMUNICAÇÕES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Jan25/Mar26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Manutenção e Monitoramento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R$ 73.370,00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251600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r>
                        <a:rPr lang="pt-BR" sz="1400" dirty="0"/>
                        <a:t>MANAÓS TELECOMUNICAÇÕES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Jan25/Mar26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Custo de Operação: Gestão de Postes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R$ 932.805,50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074338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OZONIO TELECOMUNICACOES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Jan25/Mar26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Serviços de Provedor de Internet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R$ 598.149,87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404771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/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/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Subtotal RMO (A)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R$ 1.604.325,37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525426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PADTEC</a:t>
                      </a:r>
                    </a:p>
                  </a:txBody>
                  <a:tcPr anchor="ctr"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Mar25/Mar26</a:t>
                      </a:r>
                    </a:p>
                  </a:txBody>
                  <a:tcPr anchor="ctr"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Manutenção, Serviço na Nuvem, Monitoramento</a:t>
                      </a:r>
                    </a:p>
                  </a:txBody>
                  <a:tcPr anchor="ctr"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  2.346.722,00 </a:t>
                      </a:r>
                    </a:p>
                  </a:txBody>
                  <a:tcPr marL="7620" marR="7620" marT="7620" marB="0" anchor="ctr"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48781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NAVEGAÇÃO PRATES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Jan25/Mar26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Manutenção Corretiva COS (3)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R$ 1.840.000,00</a:t>
                      </a:r>
                    </a:p>
                  </a:txBody>
                  <a:tcPr anchor="ctr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183824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algn="l"/>
                      <a:endParaRPr lang="pt-BR" sz="1400" dirty="0"/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/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/>
                        <a:t>Subtotal Backbone (B)</a:t>
                      </a:r>
                    </a:p>
                  </a:txBody>
                  <a:tcPr anchor="ctr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R$ 4.186.722,00</a:t>
                      </a:r>
                    </a:p>
                  </a:txBody>
                  <a:tcPr marL="7620" marR="7620" marT="7620" marB="0" anchor="ctr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048563"/>
                  </a:ext>
                </a:extLst>
              </a:tr>
              <a:tr h="370357">
                <a:tc>
                  <a:txBody>
                    <a:bodyPr/>
                    <a:lstStyle/>
                    <a:p>
                      <a:pPr algn="l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Total Geral (A+B)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R$ 5.791.047,37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715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261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327351-fa16-4fcc-9e6c-49b93540d57c" xsi:nil="true"/>
    <_Flow_SignoffStatus xmlns="fca69ca8-b64e-4f46-a5a5-c7ece8ded8a3" xsi:nil="true"/>
    <lcf76f155ced4ddcb4097134ff3c332f xmlns="fca69ca8-b64e-4f46-a5a5-c7ece8ded8a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834D04E70687408F7D74C7AB749DE1" ma:contentTypeVersion="17" ma:contentTypeDescription="Crie um novo documento." ma:contentTypeScope="" ma:versionID="4591d71cd50979d00a0872e1fef4e941">
  <xsd:schema xmlns:xsd="http://www.w3.org/2001/XMLSchema" xmlns:xs="http://www.w3.org/2001/XMLSchema" xmlns:p="http://schemas.microsoft.com/office/2006/metadata/properties" xmlns:ns2="6e327351-fa16-4fcc-9e6c-49b93540d57c" xmlns:ns3="fca69ca8-b64e-4f46-a5a5-c7ece8ded8a3" targetNamespace="http://schemas.microsoft.com/office/2006/metadata/properties" ma:root="true" ma:fieldsID="e1d2a281009ff4e0b129ca5561d466ad" ns2:_="" ns3:_="">
    <xsd:import namespace="6e327351-fa16-4fcc-9e6c-49b93540d57c"/>
    <xsd:import namespace="fca69ca8-b64e-4f46-a5a5-c7ece8ded8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27351-fa16-4fcc-9e6c-49b93540d5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7f1ddf-252e-4546-b828-fa118463328f}" ma:internalName="TaxCatchAll" ma:showField="CatchAllData" ma:web="6e327351-fa16-4fcc-9e6c-49b93540d5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69ca8-b64e-4f46-a5a5-c7ece8ded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2f58ec0-a1d0-428e-ab48-eae09c0bf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F3DE5B-C18B-4520-880C-4350D8548C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5A846-5ABB-4C1A-8F4F-9AA5798D6793}">
  <ds:schemaRefs>
    <ds:schemaRef ds:uri="http://schemas.openxmlformats.org/package/2006/metadata/core-properties"/>
    <ds:schemaRef ds:uri="http://purl.org/dc/elements/1.1/"/>
    <ds:schemaRef ds:uri="fca69ca8-b64e-4f46-a5a5-c7ece8ded8a3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6e327351-fa16-4fcc-9e6c-49b93540d57c"/>
  </ds:schemaRefs>
</ds:datastoreItem>
</file>

<file path=customXml/itemProps3.xml><?xml version="1.0" encoding="utf-8"?>
<ds:datastoreItem xmlns:ds="http://schemas.openxmlformats.org/officeDocument/2006/customXml" ds:itemID="{33EECCD6-8A71-4122-A1A0-DC57543C27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27351-fa16-4fcc-9e6c-49b93540d57c"/>
    <ds:schemaRef ds:uri="fca69ca8-b64e-4f46-a5a5-c7ece8de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4628</TotalTime>
  <Words>1708</Words>
  <Application>Microsoft Office PowerPoint</Application>
  <PresentationFormat>Widescreen</PresentationFormat>
  <Paragraphs>388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Barlow</vt:lpstr>
      <vt:lpstr>Barlow Light</vt:lpstr>
      <vt:lpstr>Barlow Medium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Rafael da Cruz de Oliveira</dc:creator>
  <cp:lastModifiedBy>Rafael da Cruz de Oliveira</cp:lastModifiedBy>
  <cp:revision>5</cp:revision>
  <dcterms:created xsi:type="dcterms:W3CDTF">2026-03-03T13:31:51Z</dcterms:created>
  <dcterms:modified xsi:type="dcterms:W3CDTF">2026-03-28T01:23:32Z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2026-03-03T18:08:00Z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45f2cb41-042b-44a7-8047-e04606844b68</vt:lpwstr>
  </property>
  <property fmtid="{D5CDD505-2E9C-101B-9397-08002B2CF9AE}" pid="7" name="MSIP_Label_defa4170-0d19-0005-0004-bc88714345d2_ActionId">
    <vt:lpwstr>cffbcb64-1651-4adc-88b7-31fba47073b3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0x0101005F834D04E70687408F7D74C7AB749DE1</vt:lpwstr>
  </property>
  <property fmtid="{D5CDD505-2E9C-101B-9397-08002B2CF9AE}" pid="11" name="MediaServiceImageTags">
    <vt:lpwstr/>
  </property>
</Properties>
</file>