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6"/>
  </p:notesMasterIdLst>
  <p:sldIdLst>
    <p:sldId id="266" r:id="rId5"/>
    <p:sldId id="267" r:id="rId6"/>
    <p:sldId id="268" r:id="rId7"/>
    <p:sldId id="269" r:id="rId8"/>
    <p:sldId id="270" r:id="rId9"/>
    <p:sldId id="272" r:id="rId10"/>
    <p:sldId id="271" r:id="rId11"/>
    <p:sldId id="273" r:id="rId12"/>
    <p:sldId id="275" r:id="rId13"/>
    <p:sldId id="276" r:id="rId14"/>
    <p:sldId id="278" r:id="rId15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99"/>
    <a:srgbClr val="E7EAED"/>
    <a:srgbClr val="CCD2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E9079B7-8386-47BC-98F7-0B222A7E0913}" v="68" dt="2026-03-25T14:37:12.09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91" d="100"/>
          <a:sy n="91" d="100"/>
        </p:scale>
        <p:origin x="1350" y="35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fael da Cruz de Oliveira" userId="597d2a8a-2c77-497f-b92a-08c685051802" providerId="ADAL" clId="{F67EF662-A384-427D-82DC-60F71C0A2BFD}"/>
    <pc:docChg chg="undo custSel addSld delSld modSld sldOrd">
      <pc:chgData name="Rafael da Cruz de Oliveira" userId="597d2a8a-2c77-497f-b92a-08c685051802" providerId="ADAL" clId="{F67EF662-A384-427D-82DC-60F71C0A2BFD}" dt="2026-03-25T14:37:16.579" v="3183" actId="1076"/>
      <pc:docMkLst>
        <pc:docMk/>
      </pc:docMkLst>
      <pc:sldChg chg="del">
        <pc:chgData name="Rafael da Cruz de Oliveira" userId="597d2a8a-2c77-497f-b92a-08c685051802" providerId="ADAL" clId="{F67EF662-A384-427D-82DC-60F71C0A2BFD}" dt="2026-03-24T20:22:46.999" v="376" actId="47"/>
        <pc:sldMkLst>
          <pc:docMk/>
          <pc:sldMk cId="2405592847" sldId="274"/>
        </pc:sldMkLst>
      </pc:sldChg>
      <pc:sldChg chg="addSp modSp add mod">
        <pc:chgData name="Rafael da Cruz de Oliveira" userId="597d2a8a-2c77-497f-b92a-08c685051802" providerId="ADAL" clId="{F67EF662-A384-427D-82DC-60F71C0A2BFD}" dt="2026-03-25T14:19:19.221" v="3011"/>
        <pc:sldMkLst>
          <pc:docMk/>
          <pc:sldMk cId="2744261219" sldId="275"/>
        </pc:sldMkLst>
        <pc:spChg chg="mod">
          <ac:chgData name="Rafael da Cruz de Oliveira" userId="597d2a8a-2c77-497f-b92a-08c685051802" providerId="ADAL" clId="{F67EF662-A384-427D-82DC-60F71C0A2BFD}" dt="2026-03-24T20:23:28.023" v="421" actId="20577"/>
          <ac:spMkLst>
            <pc:docMk/>
            <pc:sldMk cId="2744261219" sldId="275"/>
            <ac:spMk id="9" creationId="{1DF47B8F-80E4-7B12-2947-F7F856B93FBD}"/>
          </ac:spMkLst>
        </pc:spChg>
        <pc:spChg chg="add mod">
          <ac:chgData name="Rafael da Cruz de Oliveira" userId="597d2a8a-2c77-497f-b92a-08c685051802" providerId="ADAL" clId="{F67EF662-A384-427D-82DC-60F71C0A2BFD}" dt="2026-03-25T13:39:27.871" v="2882" actId="13926"/>
          <ac:spMkLst>
            <pc:docMk/>
            <pc:sldMk cId="2744261219" sldId="275"/>
            <ac:spMk id="10" creationId="{BF05F880-993D-0E6B-931C-50DF93312A8D}"/>
          </ac:spMkLst>
        </pc:spChg>
        <pc:spChg chg="mod">
          <ac:chgData name="Rafael da Cruz de Oliveira" userId="597d2a8a-2c77-497f-b92a-08c685051802" providerId="ADAL" clId="{F67EF662-A384-427D-82DC-60F71C0A2BFD}" dt="2026-03-25T02:16:54.955" v="2540" actId="20577"/>
          <ac:spMkLst>
            <pc:docMk/>
            <pc:sldMk cId="2744261219" sldId="275"/>
            <ac:spMk id="11" creationId="{D81F7667-8DCC-E4AA-972D-1C775488F47A}"/>
          </ac:spMkLst>
        </pc:spChg>
        <pc:spChg chg="mod">
          <ac:chgData name="Rafael da Cruz de Oliveira" userId="597d2a8a-2c77-497f-b92a-08c685051802" providerId="ADAL" clId="{F67EF662-A384-427D-82DC-60F71C0A2BFD}" dt="2026-03-25T02:12:59.278" v="2536" actId="1076"/>
          <ac:spMkLst>
            <pc:docMk/>
            <pc:sldMk cId="2744261219" sldId="275"/>
            <ac:spMk id="13" creationId="{429A0A32-9CE0-8817-644C-7A8BCE662F22}"/>
          </ac:spMkLst>
        </pc:spChg>
        <pc:spChg chg="add mod">
          <ac:chgData name="Rafael da Cruz de Oliveira" userId="597d2a8a-2c77-497f-b92a-08c685051802" providerId="ADAL" clId="{F67EF662-A384-427D-82DC-60F71C0A2BFD}" dt="2026-03-25T13:47:30.809" v="2920" actId="1076"/>
          <ac:spMkLst>
            <pc:docMk/>
            <pc:sldMk cId="2744261219" sldId="275"/>
            <ac:spMk id="14" creationId="{0CA2C87C-F1EE-1722-67C8-1DB0CC7245F7}"/>
          </ac:spMkLst>
        </pc:spChg>
        <pc:graphicFrameChg chg="mod modGraphic">
          <ac:chgData name="Rafael da Cruz de Oliveira" userId="597d2a8a-2c77-497f-b92a-08c685051802" providerId="ADAL" clId="{F67EF662-A384-427D-82DC-60F71C0A2BFD}" dt="2026-03-25T14:19:19.221" v="3011"/>
          <ac:graphicFrameMkLst>
            <pc:docMk/>
            <pc:sldMk cId="2744261219" sldId="275"/>
            <ac:graphicFrameMk id="12" creationId="{38E4E14A-42C7-2D60-8170-E65B126F400D}"/>
          </ac:graphicFrameMkLst>
        </pc:graphicFrameChg>
      </pc:sldChg>
      <pc:sldChg chg="addSp delSp modSp add mod">
        <pc:chgData name="Rafael da Cruz de Oliveira" userId="597d2a8a-2c77-497f-b92a-08c685051802" providerId="ADAL" clId="{F67EF662-A384-427D-82DC-60F71C0A2BFD}" dt="2026-03-25T14:20:42.833" v="3012"/>
        <pc:sldMkLst>
          <pc:docMk/>
          <pc:sldMk cId="3368226932" sldId="276"/>
        </pc:sldMkLst>
        <pc:spChg chg="mod">
          <ac:chgData name="Rafael da Cruz de Oliveira" userId="597d2a8a-2c77-497f-b92a-08c685051802" providerId="ADAL" clId="{F67EF662-A384-427D-82DC-60F71C0A2BFD}" dt="2026-03-24T20:22:32.891" v="374" actId="20577"/>
          <ac:spMkLst>
            <pc:docMk/>
            <pc:sldMk cId="3368226932" sldId="276"/>
            <ac:spMk id="9" creationId="{54C17B68-2821-20E4-25F3-554EC23C1FA0}"/>
          </ac:spMkLst>
        </pc:spChg>
        <pc:spChg chg="del">
          <ac:chgData name="Rafael da Cruz de Oliveira" userId="597d2a8a-2c77-497f-b92a-08c685051802" providerId="ADAL" clId="{F67EF662-A384-427D-82DC-60F71C0A2BFD}" dt="2026-03-24T19:58:39.332" v="116" actId="478"/>
          <ac:spMkLst>
            <pc:docMk/>
            <pc:sldMk cId="3368226932" sldId="276"/>
            <ac:spMk id="11" creationId="{ED11E145-1DB3-117F-7795-8608453D506F}"/>
          </ac:spMkLst>
        </pc:spChg>
        <pc:spChg chg="del mod">
          <ac:chgData name="Rafael da Cruz de Oliveira" userId="597d2a8a-2c77-497f-b92a-08c685051802" providerId="ADAL" clId="{F67EF662-A384-427D-82DC-60F71C0A2BFD}" dt="2026-03-24T20:38:42.141" v="888" actId="478"/>
          <ac:spMkLst>
            <pc:docMk/>
            <pc:sldMk cId="3368226932" sldId="276"/>
            <ac:spMk id="13" creationId="{81202BCE-C5C1-76CA-5E6D-565A30A216B0}"/>
          </ac:spMkLst>
        </pc:spChg>
        <pc:spChg chg="add mod">
          <ac:chgData name="Rafael da Cruz de Oliveira" userId="597d2a8a-2c77-497f-b92a-08c685051802" providerId="ADAL" clId="{F67EF662-A384-427D-82DC-60F71C0A2BFD}" dt="2026-03-24T23:54:18.634" v="1705" actId="122"/>
          <ac:spMkLst>
            <pc:docMk/>
            <pc:sldMk cId="3368226932" sldId="276"/>
            <ac:spMk id="14" creationId="{770D44F1-D79A-DCA3-DCD5-59E6CFB9FE33}"/>
          </ac:spMkLst>
        </pc:spChg>
        <pc:spChg chg="add mod">
          <ac:chgData name="Rafael da Cruz de Oliveira" userId="597d2a8a-2c77-497f-b92a-08c685051802" providerId="ADAL" clId="{F67EF662-A384-427D-82DC-60F71C0A2BFD}" dt="2026-03-24T21:00:24.571" v="1204" actId="1036"/>
          <ac:spMkLst>
            <pc:docMk/>
            <pc:sldMk cId="3368226932" sldId="276"/>
            <ac:spMk id="16" creationId="{DC973F3A-830A-6199-4223-D6850C50A647}"/>
          </ac:spMkLst>
        </pc:spChg>
        <pc:graphicFrameChg chg="add mod modGraphic">
          <ac:chgData name="Rafael da Cruz de Oliveira" userId="597d2a8a-2c77-497f-b92a-08c685051802" providerId="ADAL" clId="{F67EF662-A384-427D-82DC-60F71C0A2BFD}" dt="2026-03-25T14:20:42.833" v="3012"/>
          <ac:graphicFrameMkLst>
            <pc:docMk/>
            <pc:sldMk cId="3368226932" sldId="276"/>
            <ac:graphicFrameMk id="10" creationId="{3657A471-EDBA-B86F-2BF9-A8CD4CC4DEAD}"/>
          </ac:graphicFrameMkLst>
        </pc:graphicFrameChg>
        <pc:graphicFrameChg chg="del mod modGraphic">
          <ac:chgData name="Rafael da Cruz de Oliveira" userId="597d2a8a-2c77-497f-b92a-08c685051802" providerId="ADAL" clId="{F67EF662-A384-427D-82DC-60F71C0A2BFD}" dt="2026-03-24T20:09:05.772" v="155" actId="478"/>
          <ac:graphicFrameMkLst>
            <pc:docMk/>
            <pc:sldMk cId="3368226932" sldId="276"/>
            <ac:graphicFrameMk id="12" creationId="{24E0200B-FDEC-6F6B-CA66-3640883411D8}"/>
          </ac:graphicFrameMkLst>
        </pc:graphicFrameChg>
        <pc:graphicFrameChg chg="add mod modGraphic">
          <ac:chgData name="Rafael da Cruz de Oliveira" userId="597d2a8a-2c77-497f-b92a-08c685051802" providerId="ADAL" clId="{F67EF662-A384-427D-82DC-60F71C0A2BFD}" dt="2026-03-25T13:10:30.951" v="2719"/>
          <ac:graphicFrameMkLst>
            <pc:docMk/>
            <pc:sldMk cId="3368226932" sldId="276"/>
            <ac:graphicFrameMk id="15" creationId="{65160CD9-DFE9-AAA4-E32B-BE390FAF1FE1}"/>
          </ac:graphicFrameMkLst>
        </pc:graphicFrameChg>
      </pc:sldChg>
      <pc:sldChg chg="addSp delSp modSp add del mod">
        <pc:chgData name="Rafael da Cruz de Oliveira" userId="597d2a8a-2c77-497f-b92a-08c685051802" providerId="ADAL" clId="{F67EF662-A384-427D-82DC-60F71C0A2BFD}" dt="2026-03-24T21:00:08.635" v="1189" actId="47"/>
        <pc:sldMkLst>
          <pc:docMk/>
          <pc:sldMk cId="963586535" sldId="277"/>
        </pc:sldMkLst>
        <pc:spChg chg="mod">
          <ac:chgData name="Rafael da Cruz de Oliveira" userId="597d2a8a-2c77-497f-b92a-08c685051802" providerId="ADAL" clId="{F67EF662-A384-427D-82DC-60F71C0A2BFD}" dt="2026-03-24T20:40:21.495" v="956" actId="20577"/>
          <ac:spMkLst>
            <pc:docMk/>
            <pc:sldMk cId="963586535" sldId="277"/>
            <ac:spMk id="9" creationId="{A7844EB8-4C0E-BC6C-B66D-94E5299F5479}"/>
          </ac:spMkLst>
        </pc:spChg>
        <pc:graphicFrameChg chg="del">
          <ac:chgData name="Rafael da Cruz de Oliveira" userId="597d2a8a-2c77-497f-b92a-08c685051802" providerId="ADAL" clId="{F67EF662-A384-427D-82DC-60F71C0A2BFD}" dt="2026-03-24T20:41:07.134" v="957" actId="478"/>
          <ac:graphicFrameMkLst>
            <pc:docMk/>
            <pc:sldMk cId="963586535" sldId="277"/>
            <ac:graphicFrameMk id="10" creationId="{5F65CD87-211E-755B-B0B8-977C66E03CCA}"/>
          </ac:graphicFrameMkLst>
        </pc:graphicFrameChg>
        <pc:graphicFrameChg chg="add del mod modGraphic">
          <ac:chgData name="Rafael da Cruz de Oliveira" userId="597d2a8a-2c77-497f-b92a-08c685051802" providerId="ADAL" clId="{F67EF662-A384-427D-82DC-60F71C0A2BFD}" dt="2026-03-24T20:47:52.019" v="1065" actId="21"/>
          <ac:graphicFrameMkLst>
            <pc:docMk/>
            <pc:sldMk cId="963586535" sldId="277"/>
            <ac:graphicFrameMk id="11" creationId="{65160CD9-DFE9-AAA4-E32B-BE390FAF1FE1}"/>
          </ac:graphicFrameMkLst>
        </pc:graphicFrameChg>
      </pc:sldChg>
      <pc:sldChg chg="add del">
        <pc:chgData name="Rafael da Cruz de Oliveira" userId="597d2a8a-2c77-497f-b92a-08c685051802" providerId="ADAL" clId="{F67EF662-A384-427D-82DC-60F71C0A2BFD}" dt="2026-03-24T21:05:23.184" v="1214" actId="47"/>
        <pc:sldMkLst>
          <pc:docMk/>
          <pc:sldMk cId="1001990324" sldId="277"/>
        </pc:sldMkLst>
      </pc:sldChg>
      <pc:sldChg chg="addSp delSp modSp add del mod ord">
        <pc:chgData name="Rafael da Cruz de Oliveira" userId="597d2a8a-2c77-497f-b92a-08c685051802" providerId="ADAL" clId="{F67EF662-A384-427D-82DC-60F71C0A2BFD}" dt="2026-03-25T14:26:04.298" v="3055" actId="47"/>
        <pc:sldMkLst>
          <pc:docMk/>
          <pc:sldMk cId="2886751373" sldId="277"/>
        </pc:sldMkLst>
        <pc:spChg chg="mod">
          <ac:chgData name="Rafael da Cruz de Oliveira" userId="597d2a8a-2c77-497f-b92a-08c685051802" providerId="ADAL" clId="{F67EF662-A384-427D-82DC-60F71C0A2BFD}" dt="2026-03-24T22:25:49.921" v="1450" actId="20577"/>
          <ac:spMkLst>
            <pc:docMk/>
            <pc:sldMk cId="2886751373" sldId="277"/>
            <ac:spMk id="9" creationId="{C2E974C9-5C81-EA24-C2BF-CD5B678B43D1}"/>
          </ac:spMkLst>
        </pc:spChg>
        <pc:spChg chg="del">
          <ac:chgData name="Rafael da Cruz de Oliveira" userId="597d2a8a-2c77-497f-b92a-08c685051802" providerId="ADAL" clId="{F67EF662-A384-427D-82DC-60F71C0A2BFD}" dt="2026-03-24T21:09:52.366" v="1253" actId="478"/>
          <ac:spMkLst>
            <pc:docMk/>
            <pc:sldMk cId="2886751373" sldId="277"/>
            <ac:spMk id="14" creationId="{73635B7C-C37E-3C5F-381E-045490FA44F0}"/>
          </ac:spMkLst>
        </pc:spChg>
        <pc:spChg chg="del">
          <ac:chgData name="Rafael da Cruz de Oliveira" userId="597d2a8a-2c77-497f-b92a-08c685051802" providerId="ADAL" clId="{F67EF662-A384-427D-82DC-60F71C0A2BFD}" dt="2026-03-24T21:05:44.534" v="1231" actId="478"/>
          <ac:spMkLst>
            <pc:docMk/>
            <pc:sldMk cId="2886751373" sldId="277"/>
            <ac:spMk id="16" creationId="{87AD39BE-0A9E-E047-2510-B521BDC4AB11}"/>
          </ac:spMkLst>
        </pc:spChg>
        <pc:spChg chg="add mod">
          <ac:chgData name="Rafael da Cruz de Oliveira" userId="597d2a8a-2c77-497f-b92a-08c685051802" providerId="ADAL" clId="{F67EF662-A384-427D-82DC-60F71C0A2BFD}" dt="2026-03-25T02:11:09.275" v="2342" actId="1076"/>
          <ac:spMkLst>
            <pc:docMk/>
            <pc:sldMk cId="2886751373" sldId="277"/>
            <ac:spMk id="17" creationId="{1EE9B3DF-C959-0EE5-54E6-4539B7190AFF}"/>
          </ac:spMkLst>
        </pc:spChg>
        <pc:spChg chg="add mod">
          <ac:chgData name="Rafael da Cruz de Oliveira" userId="597d2a8a-2c77-497f-b92a-08c685051802" providerId="ADAL" clId="{F67EF662-A384-427D-82DC-60F71C0A2BFD}" dt="2026-03-25T02:12:04.858" v="2515" actId="1076"/>
          <ac:spMkLst>
            <pc:docMk/>
            <pc:sldMk cId="2886751373" sldId="277"/>
            <ac:spMk id="18" creationId="{B12497EE-5705-DFEE-54D2-47ACBBCFDC15}"/>
          </ac:spMkLst>
        </pc:spChg>
        <pc:graphicFrameChg chg="del modGraphic">
          <ac:chgData name="Rafael da Cruz de Oliveira" userId="597d2a8a-2c77-497f-b92a-08c685051802" providerId="ADAL" clId="{F67EF662-A384-427D-82DC-60F71C0A2BFD}" dt="2026-03-24T21:09:50.420" v="1252" actId="478"/>
          <ac:graphicFrameMkLst>
            <pc:docMk/>
            <pc:sldMk cId="2886751373" sldId="277"/>
            <ac:graphicFrameMk id="10" creationId="{855D6919-EAF3-B197-F5BA-251336D36E97}"/>
          </ac:graphicFrameMkLst>
        </pc:graphicFrameChg>
        <pc:graphicFrameChg chg="add del mod modGraphic">
          <ac:chgData name="Rafael da Cruz de Oliveira" userId="597d2a8a-2c77-497f-b92a-08c685051802" providerId="ADAL" clId="{F67EF662-A384-427D-82DC-60F71C0A2BFD}" dt="2026-03-24T22:18:06.223" v="1294" actId="478"/>
          <ac:graphicFrameMkLst>
            <pc:docMk/>
            <pc:sldMk cId="2886751373" sldId="277"/>
            <ac:graphicFrameMk id="11" creationId="{445BF7FA-EE17-64D4-907E-39FCF97BED8B}"/>
          </ac:graphicFrameMkLst>
        </pc:graphicFrameChg>
        <pc:graphicFrameChg chg="add mod modGraphic">
          <ac:chgData name="Rafael da Cruz de Oliveira" userId="597d2a8a-2c77-497f-b92a-08c685051802" providerId="ADAL" clId="{F67EF662-A384-427D-82DC-60F71C0A2BFD}" dt="2026-03-25T02:00:15.304" v="1939" actId="207"/>
          <ac:graphicFrameMkLst>
            <pc:docMk/>
            <pc:sldMk cId="2886751373" sldId="277"/>
            <ac:graphicFrameMk id="12" creationId="{6C53A20D-4748-07E6-3F1B-720E1C905139}"/>
          </ac:graphicFrameMkLst>
        </pc:graphicFrameChg>
        <pc:graphicFrameChg chg="add mod modGraphic">
          <ac:chgData name="Rafael da Cruz de Oliveira" userId="597d2a8a-2c77-497f-b92a-08c685051802" providerId="ADAL" clId="{F67EF662-A384-427D-82DC-60F71C0A2BFD}" dt="2026-03-25T02:07:11.171" v="2024" actId="1036"/>
          <ac:graphicFrameMkLst>
            <pc:docMk/>
            <pc:sldMk cId="2886751373" sldId="277"/>
            <ac:graphicFrameMk id="13" creationId="{E5FF6835-3283-BC28-0A21-D2E8291B3ED5}"/>
          </ac:graphicFrameMkLst>
        </pc:graphicFrameChg>
        <pc:graphicFrameChg chg="del">
          <ac:chgData name="Rafael da Cruz de Oliveira" userId="597d2a8a-2c77-497f-b92a-08c685051802" providerId="ADAL" clId="{F67EF662-A384-427D-82DC-60F71C0A2BFD}" dt="2026-03-24T21:05:42.913" v="1230" actId="478"/>
          <ac:graphicFrameMkLst>
            <pc:docMk/>
            <pc:sldMk cId="2886751373" sldId="277"/>
            <ac:graphicFrameMk id="15" creationId="{744CD094-5A93-A7AA-2B72-F08991852046}"/>
          </ac:graphicFrameMkLst>
        </pc:graphicFrameChg>
      </pc:sldChg>
      <pc:sldChg chg="addSp delSp modSp add mod">
        <pc:chgData name="Rafael da Cruz de Oliveira" userId="597d2a8a-2c77-497f-b92a-08c685051802" providerId="ADAL" clId="{F67EF662-A384-427D-82DC-60F71C0A2BFD}" dt="2026-03-25T14:37:16.579" v="3183" actId="1076"/>
        <pc:sldMkLst>
          <pc:docMk/>
          <pc:sldMk cId="3304002125" sldId="278"/>
        </pc:sldMkLst>
        <pc:spChg chg="mod">
          <ac:chgData name="Rafael da Cruz de Oliveira" userId="597d2a8a-2c77-497f-b92a-08c685051802" providerId="ADAL" clId="{F67EF662-A384-427D-82DC-60F71C0A2BFD}" dt="2026-03-25T02:10:09.412" v="2189" actId="20577"/>
          <ac:spMkLst>
            <pc:docMk/>
            <pc:sldMk cId="3304002125" sldId="278"/>
            <ac:spMk id="9" creationId="{8B0FEC3A-AA09-955D-4726-2879004D794C}"/>
          </ac:spMkLst>
        </pc:spChg>
        <pc:spChg chg="add mod">
          <ac:chgData name="Rafael da Cruz de Oliveira" userId="597d2a8a-2c77-497f-b92a-08c685051802" providerId="ADAL" clId="{F67EF662-A384-427D-82DC-60F71C0A2BFD}" dt="2026-03-25T12:18:51.304" v="2679" actId="1076"/>
          <ac:spMkLst>
            <pc:docMk/>
            <pc:sldMk cId="3304002125" sldId="278"/>
            <ac:spMk id="10" creationId="{98329DA2-C3B9-85E2-12E9-19583BAF33DE}"/>
          </ac:spMkLst>
        </pc:spChg>
        <pc:spChg chg="add del mod">
          <ac:chgData name="Rafael da Cruz de Oliveira" userId="597d2a8a-2c77-497f-b92a-08c685051802" providerId="ADAL" clId="{F67EF662-A384-427D-82DC-60F71C0A2BFD}" dt="2026-03-25T02:08:45.985" v="2148" actId="478"/>
          <ac:spMkLst>
            <pc:docMk/>
            <pc:sldMk cId="3304002125" sldId="278"/>
            <ac:spMk id="11" creationId="{D90D6C81-5D95-FC8B-EDA0-0EC834E0D579}"/>
          </ac:spMkLst>
        </pc:spChg>
        <pc:spChg chg="add del mod">
          <ac:chgData name="Rafael da Cruz de Oliveira" userId="597d2a8a-2c77-497f-b92a-08c685051802" providerId="ADAL" clId="{F67EF662-A384-427D-82DC-60F71C0A2BFD}" dt="2026-03-25T14:25:37.606" v="3053" actId="478"/>
          <ac:spMkLst>
            <pc:docMk/>
            <pc:sldMk cId="3304002125" sldId="278"/>
            <ac:spMk id="14" creationId="{026D3A71-37DB-66A8-51CB-3D7836745021}"/>
          </ac:spMkLst>
        </pc:spChg>
        <pc:spChg chg="add mod">
          <ac:chgData name="Rafael da Cruz de Oliveira" userId="597d2a8a-2c77-497f-b92a-08c685051802" providerId="ADAL" clId="{F67EF662-A384-427D-82DC-60F71C0A2BFD}" dt="2026-03-25T14:37:16.579" v="3183" actId="1076"/>
          <ac:spMkLst>
            <pc:docMk/>
            <pc:sldMk cId="3304002125" sldId="278"/>
            <ac:spMk id="16" creationId="{20F87DEA-8E38-93D2-D2D9-2AE7F3D6D4F3}"/>
          </ac:spMkLst>
        </pc:spChg>
        <pc:graphicFrameChg chg="mod modGraphic">
          <ac:chgData name="Rafael da Cruz de Oliveira" userId="597d2a8a-2c77-497f-b92a-08c685051802" providerId="ADAL" clId="{F67EF662-A384-427D-82DC-60F71C0A2BFD}" dt="2026-03-25T14:35:09.307" v="3115" actId="20577"/>
          <ac:graphicFrameMkLst>
            <pc:docMk/>
            <pc:sldMk cId="3304002125" sldId="278"/>
            <ac:graphicFrameMk id="12" creationId="{41A569B8-E543-1AD7-AEB9-A22371D8BE55}"/>
          </ac:graphicFrameMkLst>
        </pc:graphicFrameChg>
        <pc:graphicFrameChg chg="del mod modGraphic">
          <ac:chgData name="Rafael da Cruz de Oliveira" userId="597d2a8a-2c77-497f-b92a-08c685051802" providerId="ADAL" clId="{F67EF662-A384-427D-82DC-60F71C0A2BFD}" dt="2026-03-25T14:25:35.923" v="3052" actId="478"/>
          <ac:graphicFrameMkLst>
            <pc:docMk/>
            <pc:sldMk cId="3304002125" sldId="278"/>
            <ac:graphicFrameMk id="13" creationId="{A23E7D50-8ED2-A0C5-9688-1376B86EE52A}"/>
          </ac:graphicFrameMkLst>
        </pc:graphicFrameChg>
        <pc:graphicFrameChg chg="add mod modGraphic">
          <ac:chgData name="Rafael da Cruz de Oliveira" userId="597d2a8a-2c77-497f-b92a-08c685051802" providerId="ADAL" clId="{F67EF662-A384-427D-82DC-60F71C0A2BFD}" dt="2026-03-25T14:37:01.288" v="3181"/>
          <ac:graphicFrameMkLst>
            <pc:docMk/>
            <pc:sldMk cId="3304002125" sldId="278"/>
            <ac:graphicFrameMk id="15" creationId="{1741DF4C-0573-E347-C2DE-748321D6BF5B}"/>
          </ac:graphicFrameMkLst>
        </pc:graphicFrameChg>
      </pc:sldChg>
      <pc:sldChg chg="add del">
        <pc:chgData name="Rafael da Cruz de Oliveira" userId="597d2a8a-2c77-497f-b92a-08c685051802" providerId="ADAL" clId="{F67EF662-A384-427D-82DC-60F71C0A2BFD}" dt="2026-03-25T12:17:36.963" v="2604" actId="47"/>
        <pc:sldMkLst>
          <pc:docMk/>
          <pc:sldMk cId="3164139570" sldId="279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DDA080-2A6D-439A-AAE8-F52CDAFB89C9}" type="datetimeFigureOut">
              <a:rPr lang="pt-BR" smtClean="0"/>
              <a:t>24/03/2026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27A4A4-750A-43C2-94A9-B23A69C8803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38519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8CD19B-52F7-14D0-FE81-A2B0E92CBC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0519DBE-79CD-42E2-60D1-4BDDCC160C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CDE1581-1963-F315-BBB2-12C746F61A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51395-92F3-4634-964D-7CEB38BEDCAB}" type="datetimeFigureOut">
              <a:rPr lang="pt-BR" smtClean="0"/>
              <a:t>24/03/2026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92DCD99-122F-C5C4-9B06-57AFD5568B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6066D67-A8F4-6579-CBE8-0EB0A24E54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E97DD-1C00-4D5E-BD07-86CBE2B3379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68799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1BCD65-7994-7B52-8362-275EB27F38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6216A1FD-A167-C5E1-101A-08F8132ED5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AE10BA1-E0AC-5A2E-C13D-E2599B9D0F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51395-92F3-4634-964D-7CEB38BEDCAB}" type="datetimeFigureOut">
              <a:rPr lang="pt-BR" smtClean="0"/>
              <a:t>24/03/2026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0F6FDA4-EC54-1592-4CA3-71B4040624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EE4A354-D45C-8C2E-FB53-D69A2ED662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E97DD-1C00-4D5E-BD07-86CBE2B3379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21141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F7144527-F788-FBFE-92ED-4CE1E7CD199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8D222288-4D59-492F-9B4D-A0A9C5D985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87CBD2C-670A-AAC4-580E-009D9D70B9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51395-92F3-4634-964D-7CEB38BEDCAB}" type="datetimeFigureOut">
              <a:rPr lang="pt-BR" smtClean="0"/>
              <a:t>24/03/2026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816EE6C-A9F6-BBBE-D109-A649FD4736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5530C5A-297C-1DE3-5B15-981C9EB55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E97DD-1C00-4D5E-BD07-86CBE2B3379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17854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D407CE-205F-8EE5-F0C9-CAD69D2A4B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0D3825A-1FF0-DEF3-814F-61766D92DF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2D298E4-0DF4-163F-51E4-AF47FA750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51395-92F3-4634-964D-7CEB38BEDCAB}" type="datetimeFigureOut">
              <a:rPr lang="pt-BR" smtClean="0"/>
              <a:t>24/03/2026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3167CB6-DB3F-917B-DA23-41B8766413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534BD82-8B0B-D1F9-1D81-2C54E6E35F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E97DD-1C00-4D5E-BD07-86CBE2B3379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01034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852926F-8E56-2087-09BC-2D83E9A332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217FC68-8F0D-8D9E-46BB-C8C6F97C7E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D3FCCC7-8AF2-1182-E50C-932468F298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51395-92F3-4634-964D-7CEB38BEDCAB}" type="datetimeFigureOut">
              <a:rPr lang="pt-BR" smtClean="0"/>
              <a:t>24/03/2026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A9A7E8E-0D92-C771-C49F-F4C64DD34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2E6C31E-4259-E4A8-1211-34E5DF2F2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E97DD-1C00-4D5E-BD07-86CBE2B3379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419461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9D5802-90A3-CBCA-D965-6ACC2ECF6B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42CA817-EED2-1C35-3D34-18FEC02311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A1BB36C4-2D2E-6719-41C4-4F4C0FD36D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716720B-9503-EF92-CD08-996B175314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51395-92F3-4634-964D-7CEB38BEDCAB}" type="datetimeFigureOut">
              <a:rPr lang="pt-BR" smtClean="0"/>
              <a:t>24/03/2026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6047683-2B02-9CE5-052F-C376238487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84EAB0A-2226-0B07-E96E-47E17749E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E97DD-1C00-4D5E-BD07-86CBE2B3379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08978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6C36034-F223-6A51-7FAF-E62591CACF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FF17C8B-B91D-E7FF-378D-4431650E05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1CF72B54-E7C1-3AFE-40A1-A48B0F7BAD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A83E34F7-6370-6629-1610-20296E413B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B6013088-AB30-B2FD-7357-07FB466814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52768B1A-A7DB-1D89-99CD-376889A069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51395-92F3-4634-964D-7CEB38BEDCAB}" type="datetimeFigureOut">
              <a:rPr lang="pt-BR" smtClean="0"/>
              <a:t>24/03/2026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119888A7-A610-76A1-B0F1-A293FA4280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ABD05CBC-422E-FD06-F72A-A372B66528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E97DD-1C00-4D5E-BD07-86CBE2B3379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97335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E76256-8F1E-C3C0-2C18-6E2121C319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038F14B0-D14F-9712-B08D-D58158E203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51395-92F3-4634-964D-7CEB38BEDCAB}" type="datetimeFigureOut">
              <a:rPr lang="pt-BR" smtClean="0"/>
              <a:t>24/03/2026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E1E47272-C62A-4339-C9E9-47A7CB636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B7F31383-3C4F-7332-E27C-DD5BA28F4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E97DD-1C00-4D5E-BD07-86CBE2B3379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27297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04193F97-E85A-9AB1-BCF5-F10FB42E3E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51395-92F3-4634-964D-7CEB38BEDCAB}" type="datetimeFigureOut">
              <a:rPr lang="pt-BR" smtClean="0"/>
              <a:t>24/03/2026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D0EF1B2F-A685-541E-6F68-1ED88D68B1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81FAFE29-A8CA-C73A-E159-DD16238732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E97DD-1C00-4D5E-BD07-86CBE2B3379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85046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02541B-1439-4AA1-81D0-537BADE4B4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A2B699C-D9C0-3FDE-D2F3-F50846305D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EEF18402-DF41-1D3C-1A21-70E0688DD1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A942743-C87C-C442-59A4-527DA8C63C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51395-92F3-4634-964D-7CEB38BEDCAB}" type="datetimeFigureOut">
              <a:rPr lang="pt-BR" smtClean="0"/>
              <a:t>24/03/2026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14D3B318-E2FE-0056-838D-81351AB24C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FB3D6DF-5198-BBB9-60CC-D47D60BE28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E97DD-1C00-4D5E-BD07-86CBE2B3379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734855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15F67F5-1E7D-1BC4-7582-3DF9408CB7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E2BB838D-2C3E-E27E-611D-789EAA4FAF6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9EF6526C-E972-E62B-B2D2-DC87F4A94A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23F12C39-78B8-E089-2FC0-F840B21C70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51395-92F3-4634-964D-7CEB38BEDCAB}" type="datetimeFigureOut">
              <a:rPr lang="pt-BR" smtClean="0"/>
              <a:t>24/03/2026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6582D86-A48D-7E44-3A39-A7A21B2407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36B2AF49-373E-1DAD-BF40-4FCE7B1EE2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E97DD-1C00-4D5E-BD07-86CBE2B3379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34398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7F271500-C06C-A120-F091-BBAEA8113E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B71DDF1-6983-6382-B2A9-0A9022AD6B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B802A79-64E9-9867-F082-F5A94A0BAB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6451395-92F3-4634-964D-7CEB38BEDCAB}" type="datetimeFigureOut">
              <a:rPr lang="pt-BR" smtClean="0"/>
              <a:t>24/03/2026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A68195A-B639-EBC5-6927-ADAF7EB44C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53D7003-C96E-5538-C7C5-83334ACB3C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25E97DD-1C00-4D5E-BD07-86CBE2B3379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53303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"/>
          <p:cNvSpPr/>
          <p:nvPr/>
        </p:nvSpPr>
        <p:spPr>
          <a:xfrm>
            <a:off x="665480" y="4875165"/>
            <a:ext cx="3462284" cy="787715"/>
          </a:xfrm>
          <a:custGeom>
            <a:avLst/>
            <a:gdLst/>
            <a:ahLst/>
            <a:cxnLst/>
            <a:rect l="l" t="t" r="r" b="b"/>
            <a:pathLst>
              <a:path w="5193426" h="1181573" extrusionOk="0">
                <a:moveTo>
                  <a:pt x="0" y="0"/>
                </a:moveTo>
                <a:lnTo>
                  <a:pt x="5193426" y="0"/>
                </a:lnTo>
                <a:lnTo>
                  <a:pt x="5193426" y="1181573"/>
                </a:lnTo>
                <a:lnTo>
                  <a:pt x="0" y="118157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pt-BR" sz="1200" dirty="0"/>
          </a:p>
        </p:txBody>
      </p:sp>
      <p:sp>
        <p:nvSpPr>
          <p:cNvPr id="86" name="Google Shape;86;p1"/>
          <p:cNvSpPr txBox="1"/>
          <p:nvPr/>
        </p:nvSpPr>
        <p:spPr>
          <a:xfrm>
            <a:off x="249623" y="1264481"/>
            <a:ext cx="5724177" cy="37135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n-US" sz="4400" b="1" dirty="0" err="1">
                <a:solidFill>
                  <a:srgbClr val="1D3764"/>
                </a:solidFill>
                <a:latin typeface="Barlow Light"/>
                <a:cs typeface="Barlow Light"/>
                <a:sym typeface="Barlow Light"/>
              </a:rPr>
              <a:t>Diretriz</a:t>
            </a:r>
            <a:r>
              <a:rPr lang="en-US" sz="4400" b="1" dirty="0">
                <a:solidFill>
                  <a:srgbClr val="1D3764"/>
                </a:solidFill>
                <a:latin typeface="Barlow Light"/>
                <a:cs typeface="Barlow Light"/>
                <a:sym typeface="Barlow Light"/>
              </a:rPr>
              <a:t> de </a:t>
            </a:r>
            <a:r>
              <a:rPr lang="en-US" sz="4400" b="1" dirty="0" err="1">
                <a:solidFill>
                  <a:srgbClr val="1D3764"/>
                </a:solidFill>
                <a:latin typeface="Barlow Light"/>
                <a:cs typeface="Barlow Light"/>
                <a:sym typeface="Barlow Light"/>
              </a:rPr>
              <a:t>Manutenção</a:t>
            </a:r>
            <a:r>
              <a:rPr lang="en-US" sz="4400" b="1" dirty="0">
                <a:solidFill>
                  <a:srgbClr val="1D3764"/>
                </a:solidFill>
                <a:latin typeface="Barlow Light"/>
                <a:cs typeface="Barlow Light"/>
                <a:sym typeface="Barlow Light"/>
              </a:rPr>
              <a:t>/PAIS</a:t>
            </a:r>
            <a:endParaRPr lang="en-US" sz="600" b="1" dirty="0">
              <a:solidFill>
                <a:srgbClr val="1D3764"/>
              </a:solidFill>
              <a:latin typeface="Barlow Light"/>
              <a:cs typeface="Barlow Light"/>
              <a:sym typeface="Barlow Light"/>
            </a:endParaRPr>
          </a:p>
          <a:p>
            <a:r>
              <a:rPr lang="en-US" sz="600" b="1" dirty="0">
                <a:solidFill>
                  <a:srgbClr val="1D3764"/>
                </a:solidFill>
                <a:latin typeface="Barlow Light"/>
                <a:cs typeface="Barlow Light"/>
                <a:sym typeface="Barlow Light"/>
              </a:rPr>
              <a:t> </a:t>
            </a:r>
          </a:p>
          <a:p>
            <a:endParaRPr lang="en-US" sz="600" b="1" dirty="0">
              <a:solidFill>
                <a:srgbClr val="1D3764"/>
              </a:solidFill>
              <a:latin typeface="Barlow Light"/>
              <a:cs typeface="Barlow Light"/>
              <a:sym typeface="Barlow Light"/>
            </a:endParaRPr>
          </a:p>
          <a:p>
            <a:endParaRPr lang="en-US" sz="600" b="1" dirty="0">
              <a:solidFill>
                <a:srgbClr val="1D3764"/>
              </a:solidFill>
              <a:latin typeface="Barlow Light"/>
              <a:cs typeface="Barlow Light"/>
              <a:sym typeface="Barlow Light"/>
            </a:endParaRPr>
          </a:p>
          <a:p>
            <a:r>
              <a:rPr lang="en-US" sz="2133" b="1" dirty="0">
                <a:solidFill>
                  <a:srgbClr val="1D3764"/>
                </a:solidFill>
                <a:latin typeface="Barlow Light"/>
                <a:cs typeface="Barlow Light"/>
                <a:sym typeface="Barlow Light"/>
              </a:rPr>
              <a:t>PORTARIA Nº 3010/2025 / ANATEL</a:t>
            </a:r>
            <a:endParaRPr lang="en-US" sz="800" b="1" dirty="0">
              <a:solidFill>
                <a:srgbClr val="1D3764"/>
              </a:solidFill>
              <a:latin typeface="Barlow Light"/>
              <a:cs typeface="Barlow Light"/>
              <a:sym typeface="Barlow Light"/>
            </a:endParaRPr>
          </a:p>
          <a:p>
            <a:endParaRPr lang="en-US" sz="800" b="1" dirty="0">
              <a:solidFill>
                <a:srgbClr val="1D3764"/>
              </a:solidFill>
              <a:latin typeface="Barlow Light"/>
              <a:cs typeface="Barlow Light"/>
              <a:sym typeface="Barlow Light"/>
            </a:endParaRPr>
          </a:p>
          <a:p>
            <a:pPr algn="just"/>
            <a:r>
              <a:rPr lang="pt-BR" sz="1400" dirty="0">
                <a:solidFill>
                  <a:srgbClr val="1D3764"/>
                </a:solidFill>
                <a:latin typeface="Barlow Light"/>
                <a:cs typeface="Barlow Light"/>
                <a:sym typeface="Barlow Light"/>
              </a:rPr>
              <a:t>Art. 1º Aprovar as Diretrizes definindo detalhadamente procedimentos específicos para transferência das infraestruturas de rede do Programa Amazônia Integrada e Sustentável – PAIS.</a:t>
            </a:r>
            <a:endParaRPr lang="en-US" sz="1400" b="1" dirty="0">
              <a:solidFill>
                <a:srgbClr val="1D3764"/>
              </a:solidFill>
              <a:latin typeface="Barlow Light"/>
              <a:cs typeface="Barlow Light"/>
              <a:sym typeface="Barlow Light"/>
            </a:endParaRPr>
          </a:p>
          <a:p>
            <a:endParaRPr lang="en-US" sz="1600" b="1" dirty="0">
              <a:solidFill>
                <a:srgbClr val="1D3764"/>
              </a:solidFill>
              <a:latin typeface="Barlow Light"/>
              <a:cs typeface="Barlow Light"/>
              <a:sym typeface="Barlow Light"/>
            </a:endParaRPr>
          </a:p>
          <a:p>
            <a:r>
              <a:rPr lang="en-US" sz="2133" b="1" dirty="0" err="1">
                <a:solidFill>
                  <a:srgbClr val="1D3764"/>
                </a:solidFill>
                <a:latin typeface="Barlow Light"/>
                <a:cs typeface="Barlow Light"/>
                <a:sym typeface="Barlow Light"/>
              </a:rPr>
              <a:t>Principais</a:t>
            </a:r>
            <a:r>
              <a:rPr lang="en-US" sz="2133" b="1" dirty="0">
                <a:solidFill>
                  <a:srgbClr val="1D3764"/>
                </a:solidFill>
                <a:latin typeface="Barlow Light"/>
                <a:cs typeface="Barlow Light"/>
                <a:sym typeface="Barlow Light"/>
              </a:rPr>
              <a:t> </a:t>
            </a:r>
            <a:r>
              <a:rPr lang="en-US" sz="2133" b="1" dirty="0" err="1">
                <a:solidFill>
                  <a:srgbClr val="1D3764"/>
                </a:solidFill>
                <a:latin typeface="Barlow Light"/>
                <a:cs typeface="Barlow Light"/>
                <a:sym typeface="Barlow Light"/>
              </a:rPr>
              <a:t>pontos</a:t>
            </a:r>
            <a:r>
              <a:rPr lang="en-US" sz="2133" b="1" dirty="0">
                <a:solidFill>
                  <a:srgbClr val="1D3764"/>
                </a:solidFill>
                <a:latin typeface="Barlow Light"/>
                <a:cs typeface="Barlow Light"/>
                <a:sym typeface="Barlow Light"/>
              </a:rPr>
              <a:t> da </a:t>
            </a:r>
            <a:r>
              <a:rPr lang="en-US" sz="2133" b="1" dirty="0" err="1">
                <a:solidFill>
                  <a:srgbClr val="1D3764"/>
                </a:solidFill>
                <a:latin typeface="Barlow Light"/>
                <a:cs typeface="Barlow Light"/>
                <a:sym typeface="Barlow Light"/>
              </a:rPr>
              <a:t>portaria</a:t>
            </a:r>
            <a:r>
              <a:rPr lang="en-US" sz="2133" b="1" dirty="0">
                <a:solidFill>
                  <a:srgbClr val="1D3764"/>
                </a:solidFill>
                <a:latin typeface="Barlow Light"/>
                <a:cs typeface="Barlow Light"/>
                <a:sym typeface="Barlow Light"/>
              </a:rPr>
              <a:t> </a:t>
            </a:r>
            <a:r>
              <a:rPr lang="en-US" sz="2133" b="1" dirty="0" err="1">
                <a:solidFill>
                  <a:srgbClr val="1D3764"/>
                </a:solidFill>
                <a:latin typeface="Barlow Light"/>
                <a:cs typeface="Barlow Light"/>
                <a:sym typeface="Barlow Light"/>
              </a:rPr>
              <a:t>na</a:t>
            </a:r>
            <a:r>
              <a:rPr lang="en-US" sz="2133" b="1" dirty="0">
                <a:solidFill>
                  <a:srgbClr val="1D3764"/>
                </a:solidFill>
                <a:latin typeface="Barlow Light"/>
                <a:cs typeface="Barlow Light"/>
                <a:sym typeface="Barlow Light"/>
              </a:rPr>
              <a:t> </a:t>
            </a:r>
            <a:r>
              <a:rPr lang="en-US" sz="2133" b="1" dirty="0" err="1">
                <a:solidFill>
                  <a:srgbClr val="1D3764"/>
                </a:solidFill>
                <a:latin typeface="Barlow Light"/>
                <a:cs typeface="Barlow Light"/>
                <a:sym typeface="Barlow Light"/>
              </a:rPr>
              <a:t>ótica</a:t>
            </a:r>
            <a:r>
              <a:rPr lang="en-US" sz="2133" b="1" dirty="0">
                <a:solidFill>
                  <a:srgbClr val="1D3764"/>
                </a:solidFill>
                <a:latin typeface="Barlow Light"/>
                <a:cs typeface="Barlow Light"/>
                <a:sym typeface="Barlow Light"/>
              </a:rPr>
              <a:t> da </a:t>
            </a:r>
            <a:r>
              <a:rPr lang="en-US" sz="2133" b="1" dirty="0" err="1">
                <a:solidFill>
                  <a:srgbClr val="1D3764"/>
                </a:solidFill>
                <a:latin typeface="Barlow Light"/>
                <a:cs typeface="Barlow Light"/>
                <a:sym typeface="Barlow Light"/>
              </a:rPr>
              <a:t>Manutenção</a:t>
            </a:r>
            <a:r>
              <a:rPr lang="en-US" sz="2133" b="1" dirty="0">
                <a:solidFill>
                  <a:srgbClr val="1D3764"/>
                </a:solidFill>
                <a:latin typeface="Barlow Light"/>
                <a:cs typeface="Barlow Light"/>
                <a:sym typeface="Barlow Light"/>
              </a:rPr>
              <a:t>.</a:t>
            </a:r>
            <a:endParaRPr sz="333" b="1" dirty="0"/>
          </a:p>
        </p:txBody>
      </p:sp>
      <p:sp>
        <p:nvSpPr>
          <p:cNvPr id="87" name="Google Shape;87;p1"/>
          <p:cNvSpPr txBox="1"/>
          <p:nvPr/>
        </p:nvSpPr>
        <p:spPr>
          <a:xfrm>
            <a:off x="1159164" y="4812109"/>
            <a:ext cx="2337481" cy="7194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>
              <a:lnSpc>
                <a:spcPct val="186586"/>
              </a:lnSpc>
            </a:pPr>
            <a:r>
              <a:rPr lang="en-US" sz="2500" b="1" dirty="0" err="1">
                <a:solidFill>
                  <a:srgbClr val="FFFFFF"/>
                </a:solidFill>
                <a:latin typeface="Barlow Medium"/>
                <a:ea typeface="Barlow Medium"/>
                <a:cs typeface="Barlow Medium"/>
                <a:sym typeface="Barlow Medium"/>
              </a:rPr>
              <a:t>março</a:t>
            </a:r>
            <a:r>
              <a:rPr lang="en-US" sz="2500" b="1" dirty="0">
                <a:solidFill>
                  <a:srgbClr val="FFFFFF"/>
                </a:solidFill>
                <a:latin typeface="Barlow Medium"/>
                <a:ea typeface="Barlow Medium"/>
                <a:cs typeface="Barlow Medium"/>
                <a:sym typeface="Barlow Medium"/>
              </a:rPr>
              <a:t>, 2026</a:t>
            </a:r>
            <a:endParaRPr sz="1200" dirty="0"/>
          </a:p>
        </p:txBody>
      </p:sp>
      <p:pic>
        <p:nvPicPr>
          <p:cNvPr id="88" name="Google Shape;88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79613" y="4632237"/>
            <a:ext cx="3922501" cy="2229145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6993289" y="3521041"/>
            <a:ext cx="4163413" cy="3329340"/>
          </a:xfrm>
          <a:prstGeom prst="rect">
            <a:avLst/>
          </a:prstGeom>
          <a:noFill/>
          <a:ln>
            <a:noFill/>
          </a:ln>
        </p:spPr>
      </p:pic>
      <p:pic>
        <p:nvPicPr>
          <p:cNvPr id="90" name="Google Shape;90;p1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1" y="-11000"/>
            <a:ext cx="1473199" cy="944879"/>
          </a:xfrm>
          <a:prstGeom prst="rect">
            <a:avLst/>
          </a:prstGeom>
          <a:noFill/>
          <a:ln>
            <a:noFill/>
          </a:ln>
        </p:spPr>
      </p:pic>
      <p:pic>
        <p:nvPicPr>
          <p:cNvPr id="91" name="Google Shape;91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 rot="10800000">
            <a:off x="7234201" y="-1"/>
            <a:ext cx="3922501" cy="2229145"/>
          </a:xfrm>
          <a:prstGeom prst="rect">
            <a:avLst/>
          </a:prstGeom>
          <a:noFill/>
          <a:ln>
            <a:noFill/>
          </a:ln>
        </p:spPr>
      </p:pic>
      <p:pic>
        <p:nvPicPr>
          <p:cNvPr id="92" name="Google Shape;92;p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 rot="10800000">
            <a:off x="6218201" y="1"/>
            <a:ext cx="4163413" cy="33293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B4D632-3FB4-8163-25B4-AF2079465E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52165769-7189-5E11-7696-3A9D4D413257}"/>
              </a:ext>
            </a:extLst>
          </p:cNvPr>
          <p:cNvGrpSpPr/>
          <p:nvPr/>
        </p:nvGrpSpPr>
        <p:grpSpPr>
          <a:xfrm>
            <a:off x="11743705" y="1526652"/>
            <a:ext cx="448295" cy="3804698"/>
            <a:chOff x="0" y="0"/>
            <a:chExt cx="177104" cy="1503091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B5139E5C-0BF7-654D-CE9E-43FFE9809B46}"/>
                </a:ext>
              </a:extLst>
            </p:cNvPr>
            <p:cNvSpPr/>
            <p:nvPr/>
          </p:nvSpPr>
          <p:spPr>
            <a:xfrm>
              <a:off x="0" y="0"/>
              <a:ext cx="177104" cy="1503091"/>
            </a:xfrm>
            <a:custGeom>
              <a:avLst/>
              <a:gdLst/>
              <a:ahLst/>
              <a:cxnLst/>
              <a:rect l="l" t="t" r="r" b="b"/>
              <a:pathLst>
                <a:path w="177104" h="1503091">
                  <a:moveTo>
                    <a:pt x="0" y="0"/>
                  </a:moveTo>
                  <a:lnTo>
                    <a:pt x="177104" y="0"/>
                  </a:lnTo>
                  <a:lnTo>
                    <a:pt x="177104" y="1503091"/>
                  </a:lnTo>
                  <a:lnTo>
                    <a:pt x="0" y="1503091"/>
                  </a:lnTo>
                  <a:close/>
                </a:path>
              </a:pathLst>
            </a:custGeom>
            <a:solidFill>
              <a:srgbClr val="9DD354"/>
            </a:solidFill>
          </p:spPr>
          <p:txBody>
            <a:bodyPr/>
            <a:lstStyle/>
            <a:p>
              <a:endParaRPr lang="pt-BR" sz="1200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440130F4-AD40-CD6B-B658-B3148E7D5B30}"/>
                </a:ext>
              </a:extLst>
            </p:cNvPr>
            <p:cNvSpPr txBox="1"/>
            <p:nvPr/>
          </p:nvSpPr>
          <p:spPr>
            <a:xfrm>
              <a:off x="0" y="28575"/>
              <a:ext cx="177104" cy="1474516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343"/>
                </a:lnSpc>
              </a:pPr>
              <a:endParaRPr sz="1200"/>
            </a:p>
          </p:txBody>
        </p:sp>
      </p:grpSp>
      <p:grpSp>
        <p:nvGrpSpPr>
          <p:cNvPr id="5" name="Group 5">
            <a:extLst>
              <a:ext uri="{FF2B5EF4-FFF2-40B4-BE49-F238E27FC236}">
                <a16:creationId xmlns:a16="http://schemas.microsoft.com/office/drawing/2014/main" id="{51CB2339-EDA0-B3F6-FAB2-E6D39DB80E81}"/>
              </a:ext>
            </a:extLst>
          </p:cNvPr>
          <p:cNvGrpSpPr/>
          <p:nvPr/>
        </p:nvGrpSpPr>
        <p:grpSpPr>
          <a:xfrm>
            <a:off x="11743705" y="3429000"/>
            <a:ext cx="448295" cy="1902349"/>
            <a:chOff x="0" y="0"/>
            <a:chExt cx="177104" cy="751545"/>
          </a:xfrm>
        </p:grpSpPr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D7839058-9C50-5A06-D13D-EC6B6DD93ADC}"/>
                </a:ext>
              </a:extLst>
            </p:cNvPr>
            <p:cNvSpPr/>
            <p:nvPr/>
          </p:nvSpPr>
          <p:spPr>
            <a:xfrm>
              <a:off x="0" y="0"/>
              <a:ext cx="177104" cy="751545"/>
            </a:xfrm>
            <a:custGeom>
              <a:avLst/>
              <a:gdLst/>
              <a:ahLst/>
              <a:cxnLst/>
              <a:rect l="l" t="t" r="r" b="b"/>
              <a:pathLst>
                <a:path w="177104" h="751545">
                  <a:moveTo>
                    <a:pt x="0" y="0"/>
                  </a:moveTo>
                  <a:lnTo>
                    <a:pt x="177104" y="0"/>
                  </a:lnTo>
                  <a:lnTo>
                    <a:pt x="177104" y="751545"/>
                  </a:lnTo>
                  <a:lnTo>
                    <a:pt x="0" y="751545"/>
                  </a:lnTo>
                  <a:close/>
                </a:path>
              </a:pathLst>
            </a:custGeom>
            <a:solidFill>
              <a:srgbClr val="213764"/>
            </a:solidFill>
          </p:spPr>
          <p:txBody>
            <a:bodyPr/>
            <a:lstStyle/>
            <a:p>
              <a:endParaRPr lang="pt-BR" sz="1200"/>
            </a:p>
          </p:txBody>
        </p:sp>
        <p:sp>
          <p:nvSpPr>
            <p:cNvPr id="7" name="TextBox 7">
              <a:extLst>
                <a:ext uri="{FF2B5EF4-FFF2-40B4-BE49-F238E27FC236}">
                  <a16:creationId xmlns:a16="http://schemas.microsoft.com/office/drawing/2014/main" id="{BF472733-79EF-2C4F-B3FB-34E375391F6A}"/>
                </a:ext>
              </a:extLst>
            </p:cNvPr>
            <p:cNvSpPr txBox="1"/>
            <p:nvPr/>
          </p:nvSpPr>
          <p:spPr>
            <a:xfrm>
              <a:off x="0" y="28575"/>
              <a:ext cx="177104" cy="72297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343"/>
                </a:lnSpc>
              </a:pPr>
              <a:endParaRPr sz="1200"/>
            </a:p>
          </p:txBody>
        </p:sp>
      </p:grpSp>
      <p:sp>
        <p:nvSpPr>
          <p:cNvPr id="8" name="Freeform 8">
            <a:extLst>
              <a:ext uri="{FF2B5EF4-FFF2-40B4-BE49-F238E27FC236}">
                <a16:creationId xmlns:a16="http://schemas.microsoft.com/office/drawing/2014/main" id="{1C3CC2C0-85AD-301D-F0C9-6D49B8BFB4D1}"/>
              </a:ext>
            </a:extLst>
          </p:cNvPr>
          <p:cNvSpPr/>
          <p:nvPr/>
        </p:nvSpPr>
        <p:spPr>
          <a:xfrm>
            <a:off x="0" y="0"/>
            <a:ext cx="1122945" cy="779203"/>
          </a:xfrm>
          <a:custGeom>
            <a:avLst/>
            <a:gdLst/>
            <a:ahLst/>
            <a:cxnLst/>
            <a:rect l="l" t="t" r="r" b="b"/>
            <a:pathLst>
              <a:path w="1684418" h="1168804">
                <a:moveTo>
                  <a:pt x="0" y="0"/>
                </a:moveTo>
                <a:lnTo>
                  <a:pt x="1684418" y="0"/>
                </a:lnTo>
                <a:lnTo>
                  <a:pt x="1684418" y="1168804"/>
                </a:lnTo>
                <a:lnTo>
                  <a:pt x="0" y="116880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6274" t="-13464"/>
            </a:stretch>
          </a:blipFill>
        </p:spPr>
        <p:txBody>
          <a:bodyPr/>
          <a:lstStyle/>
          <a:p>
            <a:endParaRPr lang="pt-BR" sz="1200"/>
          </a:p>
        </p:txBody>
      </p:sp>
      <p:sp>
        <p:nvSpPr>
          <p:cNvPr id="9" name="TextBox 9">
            <a:extLst>
              <a:ext uri="{FF2B5EF4-FFF2-40B4-BE49-F238E27FC236}">
                <a16:creationId xmlns:a16="http://schemas.microsoft.com/office/drawing/2014/main" id="{54C17B68-2821-20E4-25F3-554EC23C1FA0}"/>
              </a:ext>
            </a:extLst>
          </p:cNvPr>
          <p:cNvSpPr txBox="1"/>
          <p:nvPr/>
        </p:nvSpPr>
        <p:spPr>
          <a:xfrm>
            <a:off x="1308303" y="225205"/>
            <a:ext cx="8138079" cy="55399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3600" b="1" dirty="0">
                <a:solidFill>
                  <a:srgbClr val="213764"/>
                </a:solidFill>
                <a:latin typeface="Aptos" panose="020B0004020202020204" pitchFamily="34" charset="0"/>
                <a:ea typeface="Barlow Heavy"/>
                <a:cs typeface="Barlow Heavy"/>
                <a:sym typeface="Barlow Heavy"/>
              </a:rPr>
              <a:t>Custos de </a:t>
            </a:r>
            <a:r>
              <a:rPr lang="en-US" sz="3600" b="1" dirty="0" err="1">
                <a:solidFill>
                  <a:srgbClr val="213764"/>
                </a:solidFill>
                <a:latin typeface="Aptos" panose="020B0004020202020204" pitchFamily="34" charset="0"/>
                <a:ea typeface="Barlow Heavy"/>
                <a:cs typeface="Barlow Heavy"/>
                <a:sym typeface="Barlow Heavy"/>
              </a:rPr>
              <a:t>Manutenção</a:t>
            </a:r>
            <a:r>
              <a:rPr lang="en-US" sz="3600" b="1" dirty="0">
                <a:solidFill>
                  <a:srgbClr val="213764"/>
                </a:solidFill>
                <a:latin typeface="Aptos" panose="020B0004020202020204" pitchFamily="34" charset="0"/>
                <a:ea typeface="Barlow Heavy"/>
                <a:cs typeface="Barlow Heavy"/>
                <a:sym typeface="Barlow Heavy"/>
              </a:rPr>
              <a:t> </a:t>
            </a:r>
            <a:r>
              <a:rPr lang="en-US" sz="3600" b="1" dirty="0" err="1">
                <a:solidFill>
                  <a:srgbClr val="213764"/>
                </a:solidFill>
                <a:latin typeface="Aptos" panose="020B0004020202020204" pitchFamily="34" charset="0"/>
                <a:ea typeface="Barlow Heavy"/>
                <a:cs typeface="Barlow Heavy"/>
                <a:sym typeface="Barlow Heavy"/>
              </a:rPr>
              <a:t>por</a:t>
            </a:r>
            <a:r>
              <a:rPr lang="en-US" sz="3600" b="1" dirty="0">
                <a:solidFill>
                  <a:srgbClr val="213764"/>
                </a:solidFill>
                <a:latin typeface="Aptos" panose="020B0004020202020204" pitchFamily="34" charset="0"/>
                <a:ea typeface="Barlow Heavy"/>
                <a:cs typeface="Barlow Heavy"/>
                <a:sym typeface="Barlow Heavy"/>
              </a:rPr>
              <a:t> </a:t>
            </a:r>
            <a:r>
              <a:rPr lang="en-US" sz="3600" b="1" dirty="0" err="1">
                <a:solidFill>
                  <a:srgbClr val="213764"/>
                </a:solidFill>
                <a:latin typeface="Aptos" panose="020B0004020202020204" pitchFamily="34" charset="0"/>
                <a:ea typeface="Barlow Heavy"/>
                <a:cs typeface="Barlow Heavy"/>
                <a:sym typeface="Barlow Heavy"/>
              </a:rPr>
              <a:t>Infovia</a:t>
            </a:r>
            <a:r>
              <a:rPr lang="en-US" sz="3600" b="1" dirty="0">
                <a:solidFill>
                  <a:srgbClr val="213764"/>
                </a:solidFill>
                <a:latin typeface="Aptos" panose="020B0004020202020204" pitchFamily="34" charset="0"/>
                <a:ea typeface="Barlow Heavy"/>
                <a:cs typeface="Barlow Heavy"/>
                <a:sym typeface="Barlow Heavy"/>
              </a:rPr>
              <a:t> </a:t>
            </a:r>
          </a:p>
        </p:txBody>
      </p:sp>
      <p:graphicFrame>
        <p:nvGraphicFramePr>
          <p:cNvPr id="10" name="Tabela 9">
            <a:extLst>
              <a:ext uri="{FF2B5EF4-FFF2-40B4-BE49-F238E27FC236}">
                <a16:creationId xmlns:a16="http://schemas.microsoft.com/office/drawing/2014/main" id="{3657A471-EDBA-B86F-2BF9-A8CD4CC4DE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3479271"/>
              </p:ext>
            </p:extLst>
          </p:nvPr>
        </p:nvGraphicFramePr>
        <p:xfrm>
          <a:off x="561472" y="1300987"/>
          <a:ext cx="9891896" cy="21057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54087">
                  <a:extLst>
                    <a:ext uri="{9D8B030D-6E8A-4147-A177-3AD203B41FA5}">
                      <a16:colId xmlns:a16="http://schemas.microsoft.com/office/drawing/2014/main" val="2063562135"/>
                    </a:ext>
                  </a:extLst>
                </a:gridCol>
                <a:gridCol w="3457903">
                  <a:extLst>
                    <a:ext uri="{9D8B030D-6E8A-4147-A177-3AD203B41FA5}">
                      <a16:colId xmlns:a16="http://schemas.microsoft.com/office/drawing/2014/main" val="1762118413"/>
                    </a:ext>
                  </a:extLst>
                </a:gridCol>
                <a:gridCol w="3379906">
                  <a:extLst>
                    <a:ext uri="{9D8B030D-6E8A-4147-A177-3AD203B41FA5}">
                      <a16:colId xmlns:a16="http://schemas.microsoft.com/office/drawing/2014/main" val="384588809"/>
                    </a:ext>
                  </a:extLst>
                </a:gridCol>
              </a:tblGrid>
              <a:tr h="421151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/>
                        <a:t>Infovia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/>
                        <a:t>Período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/>
                        <a:t>Valor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3189694"/>
                  </a:ext>
                </a:extLst>
              </a:tr>
              <a:tr h="421151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/>
                        <a:t>Infovia 02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/>
                        <a:t>Maio25/Mar26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/>
                        <a:t> R$ 2.106.109,97 *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76705415"/>
                  </a:ext>
                </a:extLst>
              </a:tr>
              <a:tr h="421151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/>
                        <a:t>Infovia 03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/>
                        <a:t>Maio25/Mar26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/>
                        <a:t>R$ 1.497.370,09*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60753466"/>
                  </a:ext>
                </a:extLst>
              </a:tr>
              <a:tr h="421151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/>
                        <a:t>Infovia 04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dirty="0"/>
                        <a:t>Maio25/Mar26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/>
                        <a:t>R$ 1.046.901,30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29311644"/>
                  </a:ext>
                </a:extLst>
              </a:tr>
              <a:tr h="421151">
                <a:tc>
                  <a:txBody>
                    <a:bodyPr/>
                    <a:lstStyle/>
                    <a:p>
                      <a:pPr algn="ctr"/>
                      <a:endParaRPr lang="pt-BR" sz="2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b="1" dirty="0">
                          <a:solidFill>
                            <a:schemeClr val="bg1"/>
                          </a:solidFill>
                        </a:rPr>
                        <a:t>Total</a:t>
                      </a: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1" dirty="0">
                          <a:solidFill>
                            <a:schemeClr val="bg1"/>
                          </a:solidFill>
                        </a:rPr>
                        <a:t>R$ 4.650.381,36</a:t>
                      </a: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9108808"/>
                  </a:ext>
                </a:extLst>
              </a:tr>
            </a:tbl>
          </a:graphicData>
        </a:graphic>
      </p:graphicFrame>
      <p:sp>
        <p:nvSpPr>
          <p:cNvPr id="14" name="CaixaDeTexto 13">
            <a:extLst>
              <a:ext uri="{FF2B5EF4-FFF2-40B4-BE49-F238E27FC236}">
                <a16:creationId xmlns:a16="http://schemas.microsoft.com/office/drawing/2014/main" id="{770D44F1-D79A-DCA3-DCD5-59E6CFB9FE33}"/>
              </a:ext>
            </a:extLst>
          </p:cNvPr>
          <p:cNvSpPr txBox="1"/>
          <p:nvPr/>
        </p:nvSpPr>
        <p:spPr>
          <a:xfrm>
            <a:off x="2560836" y="3404088"/>
            <a:ext cx="58931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i="1" dirty="0"/>
              <a:t>Tabela com valores apurados no período de Maio/25 a Mar/26, por infovia. * se refere a 01 manutenção de cabo óptico subaquático no período. </a:t>
            </a:r>
          </a:p>
        </p:txBody>
      </p:sp>
      <p:graphicFrame>
        <p:nvGraphicFramePr>
          <p:cNvPr id="15" name="Tabela 14">
            <a:extLst>
              <a:ext uri="{FF2B5EF4-FFF2-40B4-BE49-F238E27FC236}">
                <a16:creationId xmlns:a16="http://schemas.microsoft.com/office/drawing/2014/main" id="{65160CD9-DFE9-AAA4-E32B-BE390FAF1F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3901955"/>
              </p:ext>
            </p:extLst>
          </p:nvPr>
        </p:nvGraphicFramePr>
        <p:xfrm>
          <a:off x="561472" y="3979706"/>
          <a:ext cx="9891896" cy="24930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1575">
                  <a:extLst>
                    <a:ext uri="{9D8B030D-6E8A-4147-A177-3AD203B41FA5}">
                      <a16:colId xmlns:a16="http://schemas.microsoft.com/office/drawing/2014/main" val="3550769104"/>
                    </a:ext>
                  </a:extLst>
                </a:gridCol>
                <a:gridCol w="1896988">
                  <a:extLst>
                    <a:ext uri="{9D8B030D-6E8A-4147-A177-3AD203B41FA5}">
                      <a16:colId xmlns:a16="http://schemas.microsoft.com/office/drawing/2014/main" val="713598214"/>
                    </a:ext>
                  </a:extLst>
                </a:gridCol>
                <a:gridCol w="2141143">
                  <a:extLst>
                    <a:ext uri="{9D8B030D-6E8A-4147-A177-3AD203B41FA5}">
                      <a16:colId xmlns:a16="http://schemas.microsoft.com/office/drawing/2014/main" val="3548528589"/>
                    </a:ext>
                  </a:extLst>
                </a:gridCol>
                <a:gridCol w="1916095">
                  <a:extLst>
                    <a:ext uri="{9D8B030D-6E8A-4147-A177-3AD203B41FA5}">
                      <a16:colId xmlns:a16="http://schemas.microsoft.com/office/drawing/2014/main" val="2963963241"/>
                    </a:ext>
                  </a:extLst>
                </a:gridCol>
                <a:gridCol w="1916095">
                  <a:extLst>
                    <a:ext uri="{9D8B030D-6E8A-4147-A177-3AD203B41FA5}">
                      <a16:colId xmlns:a16="http://schemas.microsoft.com/office/drawing/2014/main" val="454916792"/>
                    </a:ext>
                  </a:extLst>
                </a:gridCol>
              </a:tblGrid>
              <a:tr h="323727">
                <a:tc gridSpan="5">
                  <a:txBody>
                    <a:bodyPr/>
                    <a:lstStyle/>
                    <a:p>
                      <a:pPr algn="ctr"/>
                      <a:r>
                        <a:rPr lang="pt-BR" sz="1400" dirty="0">
                          <a:solidFill>
                            <a:schemeClr val="bg1"/>
                          </a:solidFill>
                        </a:rPr>
                        <a:t>Rede Metropolitana Óptica - RMO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0237497"/>
                  </a:ext>
                </a:extLst>
              </a:tr>
              <a:tr h="485591"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>
                          <a:solidFill>
                            <a:schemeClr val="bg1"/>
                          </a:solidFill>
                        </a:rPr>
                        <a:t>Infovia / Fase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>
                          <a:solidFill>
                            <a:schemeClr val="bg1"/>
                          </a:solidFill>
                        </a:rPr>
                        <a:t>Emissão da LO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>
                          <a:solidFill>
                            <a:schemeClr val="bg1"/>
                          </a:solidFill>
                        </a:rPr>
                        <a:t>Término da Vigência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>
                          <a:solidFill>
                            <a:schemeClr val="bg1"/>
                          </a:solidFill>
                        </a:rPr>
                        <a:t>Tempo Excedente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>
                          <a:solidFill>
                            <a:schemeClr val="bg1"/>
                          </a:solidFill>
                        </a:rPr>
                        <a:t>Custo Excedente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4132599"/>
                  </a:ext>
                </a:extLst>
              </a:tr>
              <a:tr h="336746">
                <a:tc>
                  <a:txBody>
                    <a:bodyPr/>
                    <a:lstStyle/>
                    <a:p>
                      <a:r>
                        <a:rPr lang="pt-BR" sz="1400" dirty="0"/>
                        <a:t>Infovia 03 Fase1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02/04/2025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>
                          <a:solidFill>
                            <a:srgbClr val="FF0000"/>
                          </a:solidFill>
                        </a:rPr>
                        <a:t>02/10/2025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>
                          <a:solidFill>
                            <a:srgbClr val="FF0000"/>
                          </a:solidFill>
                        </a:rPr>
                        <a:t>05 Meses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pt-BR" sz="1400" dirty="0">
                          <a:solidFill>
                            <a:srgbClr val="FF0000"/>
                          </a:solidFill>
                        </a:rPr>
                        <a:t>R$ 174.967,17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3251600"/>
                  </a:ext>
                </a:extLst>
              </a:tr>
              <a:tr h="33674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dirty="0"/>
                        <a:t>Infovia 03 Fase2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31/07/2025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dirty="0">
                          <a:solidFill>
                            <a:srgbClr val="FF0000"/>
                          </a:solidFill>
                        </a:rPr>
                        <a:t>31/01/2026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dirty="0">
                          <a:solidFill>
                            <a:srgbClr val="FF0000"/>
                          </a:solidFill>
                        </a:rPr>
                        <a:t>02 Meses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7921081"/>
                  </a:ext>
                </a:extLst>
              </a:tr>
              <a:tr h="33674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dirty="0"/>
                        <a:t>Infovia 04 Sub.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24/03/2025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>
                          <a:solidFill>
                            <a:srgbClr val="FF0000"/>
                          </a:solidFill>
                        </a:rPr>
                        <a:t>24/09/2025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>
                          <a:solidFill>
                            <a:srgbClr val="FF0000"/>
                          </a:solidFill>
                        </a:rPr>
                        <a:t>05 Meses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pt-BR" sz="1400" dirty="0">
                          <a:solidFill>
                            <a:srgbClr val="FF0000"/>
                          </a:solidFill>
                        </a:rPr>
                        <a:t>R$ 258.916,10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0929967"/>
                  </a:ext>
                </a:extLst>
              </a:tr>
              <a:tr h="33674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dirty="0"/>
                        <a:t>Infovia 04 Terr.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13/08/2025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>
                          <a:solidFill>
                            <a:srgbClr val="FF0000"/>
                          </a:solidFill>
                        </a:rPr>
                        <a:t>11/02/2026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>
                          <a:solidFill>
                            <a:srgbClr val="FF0000"/>
                          </a:solidFill>
                        </a:rPr>
                        <a:t>01 Mês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pt-BR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8074338"/>
                  </a:ext>
                </a:extLst>
              </a:tr>
              <a:tr h="336746">
                <a:tc>
                  <a:txBody>
                    <a:bodyPr/>
                    <a:lstStyle/>
                    <a:p>
                      <a:pPr algn="l"/>
                      <a:endParaRPr lang="pt-BR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1" dirty="0">
                          <a:solidFill>
                            <a:schemeClr val="bg1"/>
                          </a:solidFill>
                        </a:rPr>
                        <a:t>Total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1" dirty="0">
                          <a:solidFill>
                            <a:schemeClr val="bg1"/>
                          </a:solidFill>
                        </a:rPr>
                        <a:t>R$ 433.883,27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7248781"/>
                  </a:ext>
                </a:extLst>
              </a:tr>
            </a:tbl>
          </a:graphicData>
        </a:graphic>
      </p:graphicFrame>
      <p:sp>
        <p:nvSpPr>
          <p:cNvPr id="16" name="CaixaDeTexto 15">
            <a:extLst>
              <a:ext uri="{FF2B5EF4-FFF2-40B4-BE49-F238E27FC236}">
                <a16:creationId xmlns:a16="http://schemas.microsoft.com/office/drawing/2014/main" id="{DC973F3A-830A-6199-4223-D6850C50A647}"/>
              </a:ext>
            </a:extLst>
          </p:cNvPr>
          <p:cNvSpPr txBox="1"/>
          <p:nvPr/>
        </p:nvSpPr>
        <p:spPr>
          <a:xfrm>
            <a:off x="1015030" y="6472754"/>
            <a:ext cx="89847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i="1" dirty="0"/>
              <a:t>Tabela com valores apurados no período de Maio/25 a Mar/26, por infovia excedente ao período de manutenção. </a:t>
            </a:r>
          </a:p>
        </p:txBody>
      </p:sp>
    </p:spTree>
    <p:extLst>
      <p:ext uri="{BB962C8B-B14F-4D97-AF65-F5344CB8AC3E}">
        <p14:creationId xmlns:p14="http://schemas.microsoft.com/office/powerpoint/2010/main" val="33682269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7BEE9A-994C-607F-C417-E901DC245A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FBFEB627-73E7-703E-F976-8B37F41A1080}"/>
              </a:ext>
            </a:extLst>
          </p:cNvPr>
          <p:cNvGrpSpPr/>
          <p:nvPr/>
        </p:nvGrpSpPr>
        <p:grpSpPr>
          <a:xfrm>
            <a:off x="11743705" y="1526652"/>
            <a:ext cx="448295" cy="3804698"/>
            <a:chOff x="0" y="0"/>
            <a:chExt cx="177104" cy="1503091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F2FCE331-ED0B-F50E-7AD1-FF631661EB4E}"/>
                </a:ext>
              </a:extLst>
            </p:cNvPr>
            <p:cNvSpPr/>
            <p:nvPr/>
          </p:nvSpPr>
          <p:spPr>
            <a:xfrm>
              <a:off x="0" y="0"/>
              <a:ext cx="177104" cy="1503091"/>
            </a:xfrm>
            <a:custGeom>
              <a:avLst/>
              <a:gdLst/>
              <a:ahLst/>
              <a:cxnLst/>
              <a:rect l="l" t="t" r="r" b="b"/>
              <a:pathLst>
                <a:path w="177104" h="1503091">
                  <a:moveTo>
                    <a:pt x="0" y="0"/>
                  </a:moveTo>
                  <a:lnTo>
                    <a:pt x="177104" y="0"/>
                  </a:lnTo>
                  <a:lnTo>
                    <a:pt x="177104" y="1503091"/>
                  </a:lnTo>
                  <a:lnTo>
                    <a:pt x="0" y="1503091"/>
                  </a:lnTo>
                  <a:close/>
                </a:path>
              </a:pathLst>
            </a:custGeom>
            <a:solidFill>
              <a:srgbClr val="9DD354"/>
            </a:solidFill>
          </p:spPr>
          <p:txBody>
            <a:bodyPr/>
            <a:lstStyle/>
            <a:p>
              <a:endParaRPr lang="pt-BR" sz="1200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D8B20E4F-837F-7B06-8AD3-6C1B1A3551F0}"/>
                </a:ext>
              </a:extLst>
            </p:cNvPr>
            <p:cNvSpPr txBox="1"/>
            <p:nvPr/>
          </p:nvSpPr>
          <p:spPr>
            <a:xfrm>
              <a:off x="0" y="28575"/>
              <a:ext cx="177104" cy="1474516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343"/>
                </a:lnSpc>
              </a:pPr>
              <a:endParaRPr sz="1200"/>
            </a:p>
          </p:txBody>
        </p:sp>
      </p:grpSp>
      <p:grpSp>
        <p:nvGrpSpPr>
          <p:cNvPr id="5" name="Group 5">
            <a:extLst>
              <a:ext uri="{FF2B5EF4-FFF2-40B4-BE49-F238E27FC236}">
                <a16:creationId xmlns:a16="http://schemas.microsoft.com/office/drawing/2014/main" id="{8D5C71EC-6F61-48E8-2016-D3638A3D01AA}"/>
              </a:ext>
            </a:extLst>
          </p:cNvPr>
          <p:cNvGrpSpPr/>
          <p:nvPr/>
        </p:nvGrpSpPr>
        <p:grpSpPr>
          <a:xfrm>
            <a:off x="11743705" y="3429000"/>
            <a:ext cx="448295" cy="1902349"/>
            <a:chOff x="0" y="0"/>
            <a:chExt cx="177104" cy="751545"/>
          </a:xfrm>
        </p:grpSpPr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82004518-E75F-7F3F-B675-EDE99B895CEA}"/>
                </a:ext>
              </a:extLst>
            </p:cNvPr>
            <p:cNvSpPr/>
            <p:nvPr/>
          </p:nvSpPr>
          <p:spPr>
            <a:xfrm>
              <a:off x="0" y="0"/>
              <a:ext cx="177104" cy="751545"/>
            </a:xfrm>
            <a:custGeom>
              <a:avLst/>
              <a:gdLst/>
              <a:ahLst/>
              <a:cxnLst/>
              <a:rect l="l" t="t" r="r" b="b"/>
              <a:pathLst>
                <a:path w="177104" h="751545">
                  <a:moveTo>
                    <a:pt x="0" y="0"/>
                  </a:moveTo>
                  <a:lnTo>
                    <a:pt x="177104" y="0"/>
                  </a:lnTo>
                  <a:lnTo>
                    <a:pt x="177104" y="751545"/>
                  </a:lnTo>
                  <a:lnTo>
                    <a:pt x="0" y="751545"/>
                  </a:lnTo>
                  <a:close/>
                </a:path>
              </a:pathLst>
            </a:custGeom>
            <a:solidFill>
              <a:srgbClr val="213764"/>
            </a:solidFill>
          </p:spPr>
          <p:txBody>
            <a:bodyPr/>
            <a:lstStyle/>
            <a:p>
              <a:endParaRPr lang="pt-BR" sz="1200"/>
            </a:p>
          </p:txBody>
        </p:sp>
        <p:sp>
          <p:nvSpPr>
            <p:cNvPr id="7" name="TextBox 7">
              <a:extLst>
                <a:ext uri="{FF2B5EF4-FFF2-40B4-BE49-F238E27FC236}">
                  <a16:creationId xmlns:a16="http://schemas.microsoft.com/office/drawing/2014/main" id="{F4B15A25-40B6-8527-7FF4-D6308EA99FBB}"/>
                </a:ext>
              </a:extLst>
            </p:cNvPr>
            <p:cNvSpPr txBox="1"/>
            <p:nvPr/>
          </p:nvSpPr>
          <p:spPr>
            <a:xfrm>
              <a:off x="0" y="28575"/>
              <a:ext cx="177104" cy="72297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343"/>
                </a:lnSpc>
              </a:pPr>
              <a:endParaRPr sz="1200"/>
            </a:p>
          </p:txBody>
        </p:sp>
      </p:grpSp>
      <p:sp>
        <p:nvSpPr>
          <p:cNvPr id="8" name="Freeform 8">
            <a:extLst>
              <a:ext uri="{FF2B5EF4-FFF2-40B4-BE49-F238E27FC236}">
                <a16:creationId xmlns:a16="http://schemas.microsoft.com/office/drawing/2014/main" id="{AC5D70FD-6BC7-559D-1DD9-AC8A398B60C2}"/>
              </a:ext>
            </a:extLst>
          </p:cNvPr>
          <p:cNvSpPr/>
          <p:nvPr/>
        </p:nvSpPr>
        <p:spPr>
          <a:xfrm>
            <a:off x="0" y="0"/>
            <a:ext cx="1122945" cy="779203"/>
          </a:xfrm>
          <a:custGeom>
            <a:avLst/>
            <a:gdLst/>
            <a:ahLst/>
            <a:cxnLst/>
            <a:rect l="l" t="t" r="r" b="b"/>
            <a:pathLst>
              <a:path w="1684418" h="1168804">
                <a:moveTo>
                  <a:pt x="0" y="0"/>
                </a:moveTo>
                <a:lnTo>
                  <a:pt x="1684418" y="0"/>
                </a:lnTo>
                <a:lnTo>
                  <a:pt x="1684418" y="1168804"/>
                </a:lnTo>
                <a:lnTo>
                  <a:pt x="0" y="116880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6274" t="-13464"/>
            </a:stretch>
          </a:blipFill>
        </p:spPr>
        <p:txBody>
          <a:bodyPr/>
          <a:lstStyle/>
          <a:p>
            <a:endParaRPr lang="pt-BR" sz="1200"/>
          </a:p>
        </p:txBody>
      </p:sp>
      <p:sp>
        <p:nvSpPr>
          <p:cNvPr id="9" name="TextBox 9">
            <a:extLst>
              <a:ext uri="{FF2B5EF4-FFF2-40B4-BE49-F238E27FC236}">
                <a16:creationId xmlns:a16="http://schemas.microsoft.com/office/drawing/2014/main" id="{8B0FEC3A-AA09-955D-4726-2879004D794C}"/>
              </a:ext>
            </a:extLst>
          </p:cNvPr>
          <p:cNvSpPr txBox="1"/>
          <p:nvPr/>
        </p:nvSpPr>
        <p:spPr>
          <a:xfrm>
            <a:off x="1308303" y="225205"/>
            <a:ext cx="9601435" cy="55399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3600" b="1" dirty="0">
                <a:solidFill>
                  <a:srgbClr val="213764"/>
                </a:solidFill>
                <a:latin typeface="Aptos" panose="020B0004020202020204" pitchFamily="34" charset="0"/>
                <a:ea typeface="Barlow Heavy"/>
                <a:cs typeface="Barlow Heavy"/>
                <a:sym typeface="Barlow Heavy"/>
              </a:rPr>
              <a:t>Custos de </a:t>
            </a:r>
            <a:r>
              <a:rPr lang="en-US" sz="3600" b="1" dirty="0" err="1">
                <a:solidFill>
                  <a:srgbClr val="213764"/>
                </a:solidFill>
                <a:latin typeface="Aptos" panose="020B0004020202020204" pitchFamily="34" charset="0"/>
                <a:ea typeface="Barlow Heavy"/>
                <a:cs typeface="Barlow Heavy"/>
                <a:sym typeface="Barlow Heavy"/>
              </a:rPr>
              <a:t>Manutenção</a:t>
            </a:r>
            <a:r>
              <a:rPr lang="en-US" sz="3600" b="1" dirty="0">
                <a:solidFill>
                  <a:srgbClr val="213764"/>
                </a:solidFill>
                <a:latin typeface="Aptos" panose="020B0004020202020204" pitchFamily="34" charset="0"/>
                <a:ea typeface="Barlow Heavy"/>
                <a:cs typeface="Barlow Heavy"/>
                <a:sym typeface="Barlow Heavy"/>
              </a:rPr>
              <a:t> </a:t>
            </a:r>
            <a:r>
              <a:rPr lang="en-US" sz="3600" b="1" dirty="0" err="1">
                <a:solidFill>
                  <a:srgbClr val="213764"/>
                </a:solidFill>
                <a:latin typeface="Aptos" panose="020B0004020202020204" pitchFamily="34" charset="0"/>
                <a:ea typeface="Barlow Heavy"/>
                <a:cs typeface="Barlow Heavy"/>
                <a:sym typeface="Barlow Heavy"/>
              </a:rPr>
              <a:t>por</a:t>
            </a:r>
            <a:r>
              <a:rPr lang="en-US" sz="3600" b="1" dirty="0">
                <a:solidFill>
                  <a:srgbClr val="213764"/>
                </a:solidFill>
                <a:latin typeface="Aptos" panose="020B0004020202020204" pitchFamily="34" charset="0"/>
                <a:ea typeface="Barlow Heavy"/>
                <a:cs typeface="Barlow Heavy"/>
                <a:sym typeface="Barlow Heavy"/>
              </a:rPr>
              <a:t> </a:t>
            </a:r>
            <a:r>
              <a:rPr lang="en-US" sz="3600" b="1" dirty="0" err="1">
                <a:solidFill>
                  <a:srgbClr val="213764"/>
                </a:solidFill>
                <a:latin typeface="Aptos" panose="020B0004020202020204" pitchFamily="34" charset="0"/>
                <a:ea typeface="Barlow Heavy"/>
                <a:cs typeface="Barlow Heavy"/>
                <a:sym typeface="Barlow Heavy"/>
              </a:rPr>
              <a:t>Infovia</a:t>
            </a:r>
            <a:r>
              <a:rPr lang="en-US" sz="3600" b="1" dirty="0">
                <a:solidFill>
                  <a:srgbClr val="213764"/>
                </a:solidFill>
                <a:latin typeface="Aptos" panose="020B0004020202020204" pitchFamily="34" charset="0"/>
                <a:ea typeface="Barlow Heavy"/>
                <a:cs typeface="Barlow Heavy"/>
                <a:sym typeface="Barlow Heavy"/>
              </a:rPr>
              <a:t> </a:t>
            </a:r>
            <a:r>
              <a:rPr lang="en-US" sz="3600" b="1" dirty="0" err="1">
                <a:solidFill>
                  <a:srgbClr val="213764"/>
                </a:solidFill>
                <a:latin typeface="Aptos" panose="020B0004020202020204" pitchFamily="34" charset="0"/>
                <a:ea typeface="Barlow Heavy"/>
                <a:cs typeface="Barlow Heavy"/>
                <a:sym typeface="Barlow Heavy"/>
              </a:rPr>
              <a:t>Projetado</a:t>
            </a:r>
            <a:endParaRPr lang="en-US" sz="3600" b="1" dirty="0">
              <a:solidFill>
                <a:srgbClr val="213764"/>
              </a:solidFill>
              <a:latin typeface="Aptos" panose="020B0004020202020204" pitchFamily="34" charset="0"/>
              <a:ea typeface="Barlow Heavy"/>
              <a:cs typeface="Barlow Heavy"/>
              <a:sym typeface="Barlow Heavy"/>
            </a:endParaRPr>
          </a:p>
        </p:txBody>
      </p:sp>
      <p:graphicFrame>
        <p:nvGraphicFramePr>
          <p:cNvPr id="12" name="Tabela 11">
            <a:extLst>
              <a:ext uri="{FF2B5EF4-FFF2-40B4-BE49-F238E27FC236}">
                <a16:creationId xmlns:a16="http://schemas.microsoft.com/office/drawing/2014/main" id="{41A569B8-E543-1AD7-AEB9-A22371D8BE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9376959"/>
              </p:ext>
            </p:extLst>
          </p:nvPr>
        </p:nvGraphicFramePr>
        <p:xfrm>
          <a:off x="561472" y="1300987"/>
          <a:ext cx="9891896" cy="21057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54087">
                  <a:extLst>
                    <a:ext uri="{9D8B030D-6E8A-4147-A177-3AD203B41FA5}">
                      <a16:colId xmlns:a16="http://schemas.microsoft.com/office/drawing/2014/main" val="2063562135"/>
                    </a:ext>
                  </a:extLst>
                </a:gridCol>
                <a:gridCol w="3457903">
                  <a:extLst>
                    <a:ext uri="{9D8B030D-6E8A-4147-A177-3AD203B41FA5}">
                      <a16:colId xmlns:a16="http://schemas.microsoft.com/office/drawing/2014/main" val="1762118413"/>
                    </a:ext>
                  </a:extLst>
                </a:gridCol>
                <a:gridCol w="3379906">
                  <a:extLst>
                    <a:ext uri="{9D8B030D-6E8A-4147-A177-3AD203B41FA5}">
                      <a16:colId xmlns:a16="http://schemas.microsoft.com/office/drawing/2014/main" val="384588809"/>
                    </a:ext>
                  </a:extLst>
                </a:gridCol>
              </a:tblGrid>
              <a:tr h="421151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/>
                        <a:t>Infovia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/>
                        <a:t>Período Restante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/>
                        <a:t>Valor (base)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3189694"/>
                  </a:ext>
                </a:extLst>
              </a:tr>
              <a:tr h="421151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/>
                        <a:t>Infovia 02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dirty="0"/>
                        <a:t>Até 18/03/2027 (12m)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/>
                        <a:t>R$ 2.297.574,51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76705415"/>
                  </a:ext>
                </a:extLst>
              </a:tr>
              <a:tr h="421151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/>
                        <a:t>Infovia 03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/>
                        <a:t>Até 31/10/2026 (07m)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/>
                        <a:t>R$ 952.871,88*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60753466"/>
                  </a:ext>
                </a:extLst>
              </a:tr>
              <a:tr h="421151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/>
                        <a:t>Infovia 04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dirty="0"/>
                        <a:t>Até 11/11/2026 (08m)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/>
                        <a:t>R$ 761.382,76*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29311644"/>
                  </a:ext>
                </a:extLst>
              </a:tr>
              <a:tr h="421151">
                <a:tc>
                  <a:txBody>
                    <a:bodyPr/>
                    <a:lstStyle/>
                    <a:p>
                      <a:pPr algn="ctr"/>
                      <a:endParaRPr lang="pt-BR" sz="2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b="1" dirty="0">
                          <a:solidFill>
                            <a:schemeClr val="bg1"/>
                          </a:solidFill>
                        </a:rPr>
                        <a:t>Total</a:t>
                      </a: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1" dirty="0">
                          <a:solidFill>
                            <a:schemeClr val="bg1"/>
                          </a:solidFill>
                        </a:rPr>
                        <a:t>R$ 4.011.829,15</a:t>
                      </a: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9108808"/>
                  </a:ext>
                </a:extLst>
              </a:tr>
            </a:tbl>
          </a:graphicData>
        </a:graphic>
      </p:graphicFrame>
      <p:sp>
        <p:nvSpPr>
          <p:cNvPr id="10" name="CaixaDeTexto 9">
            <a:extLst>
              <a:ext uri="{FF2B5EF4-FFF2-40B4-BE49-F238E27FC236}">
                <a16:creationId xmlns:a16="http://schemas.microsoft.com/office/drawing/2014/main" id="{98329DA2-C3B9-85E2-12E9-19583BAF33DE}"/>
              </a:ext>
            </a:extLst>
          </p:cNvPr>
          <p:cNvSpPr txBox="1"/>
          <p:nvPr/>
        </p:nvSpPr>
        <p:spPr>
          <a:xfrm>
            <a:off x="466878" y="3406742"/>
            <a:ext cx="1026418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i="1" dirty="0"/>
              <a:t>Tabela com projetados para os meses restantes, por infovia. **Sugestão ampliar para comportar 01 reparo do cabo subaquático. </a:t>
            </a:r>
          </a:p>
        </p:txBody>
      </p:sp>
      <p:graphicFrame>
        <p:nvGraphicFramePr>
          <p:cNvPr id="15" name="Tabela 14">
            <a:extLst>
              <a:ext uri="{FF2B5EF4-FFF2-40B4-BE49-F238E27FC236}">
                <a16:creationId xmlns:a16="http://schemas.microsoft.com/office/drawing/2014/main" id="{1741DF4C-0573-E347-C2DE-748321D6BF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9533353"/>
              </p:ext>
            </p:extLst>
          </p:nvPr>
        </p:nvGraphicFramePr>
        <p:xfrm>
          <a:off x="561472" y="3928526"/>
          <a:ext cx="9891896" cy="21057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54087">
                  <a:extLst>
                    <a:ext uri="{9D8B030D-6E8A-4147-A177-3AD203B41FA5}">
                      <a16:colId xmlns:a16="http://schemas.microsoft.com/office/drawing/2014/main" val="2063562135"/>
                    </a:ext>
                  </a:extLst>
                </a:gridCol>
                <a:gridCol w="3457903">
                  <a:extLst>
                    <a:ext uri="{9D8B030D-6E8A-4147-A177-3AD203B41FA5}">
                      <a16:colId xmlns:a16="http://schemas.microsoft.com/office/drawing/2014/main" val="1762118413"/>
                    </a:ext>
                  </a:extLst>
                </a:gridCol>
                <a:gridCol w="3379906">
                  <a:extLst>
                    <a:ext uri="{9D8B030D-6E8A-4147-A177-3AD203B41FA5}">
                      <a16:colId xmlns:a16="http://schemas.microsoft.com/office/drawing/2014/main" val="384588809"/>
                    </a:ext>
                  </a:extLst>
                </a:gridCol>
              </a:tblGrid>
              <a:tr h="421151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/>
                        <a:t>Infovia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/>
                        <a:t>Período Restante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/>
                        <a:t>Valor (10%)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3189694"/>
                  </a:ext>
                </a:extLst>
              </a:tr>
              <a:tr h="421151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/>
                        <a:t>Infovia 02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dirty="0"/>
                        <a:t>Até 18/03/2027 (12m)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/>
                        <a:t>R$ 2.527.331,96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76705415"/>
                  </a:ext>
                </a:extLst>
              </a:tr>
              <a:tr h="421151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/>
                        <a:t>Infovia 03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/>
                        <a:t>Até 31/10/2026 (07m)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/>
                        <a:t>R$ 1.048.159,07*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60753466"/>
                  </a:ext>
                </a:extLst>
              </a:tr>
              <a:tr h="421151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/>
                        <a:t>Infovia 04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dirty="0"/>
                        <a:t>Até 11/11/2026 (08m)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/>
                        <a:t>R$ 837.520,04*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29311644"/>
                  </a:ext>
                </a:extLst>
              </a:tr>
              <a:tr h="421151">
                <a:tc>
                  <a:txBody>
                    <a:bodyPr/>
                    <a:lstStyle/>
                    <a:p>
                      <a:pPr algn="ctr"/>
                      <a:endParaRPr lang="pt-BR" sz="2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b="1" dirty="0">
                          <a:solidFill>
                            <a:schemeClr val="bg1"/>
                          </a:solidFill>
                        </a:rPr>
                        <a:t>Total</a:t>
                      </a: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1" dirty="0">
                          <a:solidFill>
                            <a:schemeClr val="bg1"/>
                          </a:solidFill>
                        </a:rPr>
                        <a:t>R$ 4.413.011,07</a:t>
                      </a: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9108808"/>
                  </a:ext>
                </a:extLst>
              </a:tr>
            </a:tbl>
          </a:graphicData>
        </a:graphic>
      </p:graphicFrame>
      <p:sp>
        <p:nvSpPr>
          <p:cNvPr id="16" name="CaixaDeTexto 15">
            <a:extLst>
              <a:ext uri="{FF2B5EF4-FFF2-40B4-BE49-F238E27FC236}">
                <a16:creationId xmlns:a16="http://schemas.microsoft.com/office/drawing/2014/main" id="{20F87DEA-8E38-93D2-D2D9-2AE7F3D6D4F3}"/>
              </a:ext>
            </a:extLst>
          </p:cNvPr>
          <p:cNvSpPr txBox="1"/>
          <p:nvPr/>
        </p:nvSpPr>
        <p:spPr>
          <a:xfrm>
            <a:off x="561472" y="6034281"/>
            <a:ext cx="1026418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i="1" dirty="0"/>
              <a:t>Tabela com projetados para os meses restantes, por infovia. **Sugestão ampliar para comportar 01 reparo do cabo subaquático. </a:t>
            </a:r>
          </a:p>
        </p:txBody>
      </p:sp>
    </p:spTree>
    <p:extLst>
      <p:ext uri="{BB962C8B-B14F-4D97-AF65-F5344CB8AC3E}">
        <p14:creationId xmlns:p14="http://schemas.microsoft.com/office/powerpoint/2010/main" val="33040021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0EE287-AE9D-57F0-BC10-ED257B057D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4FAEBCAF-2ABE-5FC1-1D71-723CC3A1933A}"/>
              </a:ext>
            </a:extLst>
          </p:cNvPr>
          <p:cNvGrpSpPr/>
          <p:nvPr/>
        </p:nvGrpSpPr>
        <p:grpSpPr>
          <a:xfrm>
            <a:off x="11743705" y="1526652"/>
            <a:ext cx="448295" cy="3804698"/>
            <a:chOff x="0" y="0"/>
            <a:chExt cx="177104" cy="1503091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ABE71238-713E-3AD2-4A82-64291EA5315B}"/>
                </a:ext>
              </a:extLst>
            </p:cNvPr>
            <p:cNvSpPr/>
            <p:nvPr/>
          </p:nvSpPr>
          <p:spPr>
            <a:xfrm>
              <a:off x="0" y="0"/>
              <a:ext cx="177104" cy="1503091"/>
            </a:xfrm>
            <a:custGeom>
              <a:avLst/>
              <a:gdLst/>
              <a:ahLst/>
              <a:cxnLst/>
              <a:rect l="l" t="t" r="r" b="b"/>
              <a:pathLst>
                <a:path w="177104" h="1503091">
                  <a:moveTo>
                    <a:pt x="0" y="0"/>
                  </a:moveTo>
                  <a:lnTo>
                    <a:pt x="177104" y="0"/>
                  </a:lnTo>
                  <a:lnTo>
                    <a:pt x="177104" y="1503091"/>
                  </a:lnTo>
                  <a:lnTo>
                    <a:pt x="0" y="1503091"/>
                  </a:lnTo>
                  <a:close/>
                </a:path>
              </a:pathLst>
            </a:custGeom>
            <a:solidFill>
              <a:srgbClr val="9DD354"/>
            </a:solidFill>
          </p:spPr>
          <p:txBody>
            <a:bodyPr/>
            <a:lstStyle/>
            <a:p>
              <a:endParaRPr lang="pt-BR" sz="1200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30BB1E13-C9FE-D12D-B457-553944E9B25C}"/>
                </a:ext>
              </a:extLst>
            </p:cNvPr>
            <p:cNvSpPr txBox="1"/>
            <p:nvPr/>
          </p:nvSpPr>
          <p:spPr>
            <a:xfrm>
              <a:off x="0" y="28575"/>
              <a:ext cx="177104" cy="1474516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343"/>
                </a:lnSpc>
              </a:pPr>
              <a:endParaRPr sz="1200"/>
            </a:p>
          </p:txBody>
        </p:sp>
      </p:grpSp>
      <p:grpSp>
        <p:nvGrpSpPr>
          <p:cNvPr id="5" name="Group 5">
            <a:extLst>
              <a:ext uri="{FF2B5EF4-FFF2-40B4-BE49-F238E27FC236}">
                <a16:creationId xmlns:a16="http://schemas.microsoft.com/office/drawing/2014/main" id="{527EFD6F-6944-F9C9-E50F-6A33BD6BC9B7}"/>
              </a:ext>
            </a:extLst>
          </p:cNvPr>
          <p:cNvGrpSpPr/>
          <p:nvPr/>
        </p:nvGrpSpPr>
        <p:grpSpPr>
          <a:xfrm>
            <a:off x="11743705" y="3429000"/>
            <a:ext cx="448295" cy="1902349"/>
            <a:chOff x="0" y="0"/>
            <a:chExt cx="177104" cy="751545"/>
          </a:xfrm>
        </p:grpSpPr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45E583F2-26F0-A9FC-B2AC-28EDDCFC4CCD}"/>
                </a:ext>
              </a:extLst>
            </p:cNvPr>
            <p:cNvSpPr/>
            <p:nvPr/>
          </p:nvSpPr>
          <p:spPr>
            <a:xfrm>
              <a:off x="0" y="0"/>
              <a:ext cx="177104" cy="751545"/>
            </a:xfrm>
            <a:custGeom>
              <a:avLst/>
              <a:gdLst/>
              <a:ahLst/>
              <a:cxnLst/>
              <a:rect l="l" t="t" r="r" b="b"/>
              <a:pathLst>
                <a:path w="177104" h="751545">
                  <a:moveTo>
                    <a:pt x="0" y="0"/>
                  </a:moveTo>
                  <a:lnTo>
                    <a:pt x="177104" y="0"/>
                  </a:lnTo>
                  <a:lnTo>
                    <a:pt x="177104" y="751545"/>
                  </a:lnTo>
                  <a:lnTo>
                    <a:pt x="0" y="751545"/>
                  </a:lnTo>
                  <a:close/>
                </a:path>
              </a:pathLst>
            </a:custGeom>
            <a:solidFill>
              <a:srgbClr val="213764"/>
            </a:solidFill>
          </p:spPr>
          <p:txBody>
            <a:bodyPr/>
            <a:lstStyle/>
            <a:p>
              <a:endParaRPr lang="pt-BR" sz="1200"/>
            </a:p>
          </p:txBody>
        </p:sp>
        <p:sp>
          <p:nvSpPr>
            <p:cNvPr id="7" name="TextBox 7">
              <a:extLst>
                <a:ext uri="{FF2B5EF4-FFF2-40B4-BE49-F238E27FC236}">
                  <a16:creationId xmlns:a16="http://schemas.microsoft.com/office/drawing/2014/main" id="{F626A2C0-BF2A-0816-3F2F-D252E8990120}"/>
                </a:ext>
              </a:extLst>
            </p:cNvPr>
            <p:cNvSpPr txBox="1"/>
            <p:nvPr/>
          </p:nvSpPr>
          <p:spPr>
            <a:xfrm>
              <a:off x="0" y="28575"/>
              <a:ext cx="177104" cy="72297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343"/>
                </a:lnSpc>
              </a:pPr>
              <a:endParaRPr sz="1200"/>
            </a:p>
          </p:txBody>
        </p:sp>
      </p:grpSp>
      <p:sp>
        <p:nvSpPr>
          <p:cNvPr id="8" name="Freeform 8">
            <a:extLst>
              <a:ext uri="{FF2B5EF4-FFF2-40B4-BE49-F238E27FC236}">
                <a16:creationId xmlns:a16="http://schemas.microsoft.com/office/drawing/2014/main" id="{F97C8281-05C3-B923-3D72-555A5936A1E8}"/>
              </a:ext>
            </a:extLst>
          </p:cNvPr>
          <p:cNvSpPr/>
          <p:nvPr/>
        </p:nvSpPr>
        <p:spPr>
          <a:xfrm>
            <a:off x="0" y="0"/>
            <a:ext cx="1122945" cy="779203"/>
          </a:xfrm>
          <a:custGeom>
            <a:avLst/>
            <a:gdLst/>
            <a:ahLst/>
            <a:cxnLst/>
            <a:rect l="l" t="t" r="r" b="b"/>
            <a:pathLst>
              <a:path w="1684418" h="1168804">
                <a:moveTo>
                  <a:pt x="0" y="0"/>
                </a:moveTo>
                <a:lnTo>
                  <a:pt x="1684418" y="0"/>
                </a:lnTo>
                <a:lnTo>
                  <a:pt x="1684418" y="1168804"/>
                </a:lnTo>
                <a:lnTo>
                  <a:pt x="0" y="116880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6274" t="-13464"/>
            </a:stretch>
          </a:blipFill>
        </p:spPr>
        <p:txBody>
          <a:bodyPr/>
          <a:lstStyle/>
          <a:p>
            <a:endParaRPr lang="pt-BR" sz="1200"/>
          </a:p>
        </p:txBody>
      </p:sp>
      <p:sp>
        <p:nvSpPr>
          <p:cNvPr id="9" name="TextBox 9">
            <a:extLst>
              <a:ext uri="{FF2B5EF4-FFF2-40B4-BE49-F238E27FC236}">
                <a16:creationId xmlns:a16="http://schemas.microsoft.com/office/drawing/2014/main" id="{B430C330-FDEF-26BC-A5FA-545333C44888}"/>
              </a:ext>
            </a:extLst>
          </p:cNvPr>
          <p:cNvSpPr txBox="1"/>
          <p:nvPr/>
        </p:nvSpPr>
        <p:spPr>
          <a:xfrm>
            <a:off x="1308303" y="225205"/>
            <a:ext cx="8138079" cy="55399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3600" b="1" dirty="0">
                <a:solidFill>
                  <a:srgbClr val="213764"/>
                </a:solidFill>
                <a:latin typeface="Aptos" panose="020B0004020202020204" pitchFamily="34" charset="0"/>
                <a:ea typeface="Barlow Heavy"/>
                <a:cs typeface="Barlow Heavy"/>
                <a:sym typeface="Barlow Heavy"/>
              </a:rPr>
              <a:t> </a:t>
            </a:r>
            <a:r>
              <a:rPr lang="en-US" sz="3600" b="1" dirty="0" err="1">
                <a:solidFill>
                  <a:srgbClr val="213764"/>
                </a:solidFill>
                <a:latin typeface="Aptos" panose="020B0004020202020204" pitchFamily="34" charset="0"/>
                <a:ea typeface="Barlow Heavy"/>
                <a:cs typeface="Barlow Heavy"/>
                <a:sym typeface="Barlow Heavy"/>
              </a:rPr>
              <a:t>Documento</a:t>
            </a:r>
            <a:r>
              <a:rPr lang="en-US" sz="3600" b="1" dirty="0">
                <a:solidFill>
                  <a:srgbClr val="213764"/>
                </a:solidFill>
                <a:latin typeface="Aptos" panose="020B0004020202020204" pitchFamily="34" charset="0"/>
                <a:ea typeface="Barlow Heavy"/>
                <a:cs typeface="Barlow Heavy"/>
                <a:sym typeface="Barlow Heavy"/>
              </a:rPr>
              <a:t> Base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B3C704F8-12D8-B9D1-EACA-E1F9C0A66986}"/>
              </a:ext>
            </a:extLst>
          </p:cNvPr>
          <p:cNvSpPr txBox="1"/>
          <p:nvPr/>
        </p:nvSpPr>
        <p:spPr>
          <a:xfrm>
            <a:off x="2280557" y="1598982"/>
            <a:ext cx="7630886" cy="36933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pt-BR"/>
            </a:defPPr>
            <a:lvl1pPr>
              <a:spcBef>
                <a:spcPct val="0"/>
              </a:spcBef>
              <a:defRPr sz="3600" b="1">
                <a:solidFill>
                  <a:srgbClr val="213764"/>
                </a:solidFill>
                <a:latin typeface="Aptos" panose="020B0004020202020204" pitchFamily="34" charset="0"/>
                <a:ea typeface="Barlow Heavy"/>
                <a:cs typeface="Barlow Heavy"/>
              </a:defRPr>
            </a:lvl1pPr>
          </a:lstStyle>
          <a:p>
            <a:r>
              <a:rPr lang="pt-BR" sz="2400" dirty="0"/>
              <a:t>PORTARIA ANATEL Nº 3010, DE 31 DE JULHO DE 2025</a:t>
            </a:r>
          </a:p>
        </p:txBody>
      </p:sp>
      <p:pic>
        <p:nvPicPr>
          <p:cNvPr id="12" name="Imagem 11">
            <a:extLst>
              <a:ext uri="{FF2B5EF4-FFF2-40B4-BE49-F238E27FC236}">
                <a16:creationId xmlns:a16="http://schemas.microsoft.com/office/drawing/2014/main" id="{6D0C0D7B-D65C-DE1E-B076-E50938CBC5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93441" y="1968314"/>
            <a:ext cx="6313102" cy="4603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79961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EF03C4-E6CB-B428-C8E8-E750E2737D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3297EC8C-1FE6-E38E-4E41-DB2DFE39572C}"/>
              </a:ext>
            </a:extLst>
          </p:cNvPr>
          <p:cNvGrpSpPr/>
          <p:nvPr/>
        </p:nvGrpSpPr>
        <p:grpSpPr>
          <a:xfrm>
            <a:off x="11743705" y="1526652"/>
            <a:ext cx="448295" cy="3804698"/>
            <a:chOff x="0" y="0"/>
            <a:chExt cx="177104" cy="1503091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691D27A1-B22C-867D-5EF4-62F416F9390A}"/>
                </a:ext>
              </a:extLst>
            </p:cNvPr>
            <p:cNvSpPr/>
            <p:nvPr/>
          </p:nvSpPr>
          <p:spPr>
            <a:xfrm>
              <a:off x="0" y="0"/>
              <a:ext cx="177104" cy="1503091"/>
            </a:xfrm>
            <a:custGeom>
              <a:avLst/>
              <a:gdLst/>
              <a:ahLst/>
              <a:cxnLst/>
              <a:rect l="l" t="t" r="r" b="b"/>
              <a:pathLst>
                <a:path w="177104" h="1503091">
                  <a:moveTo>
                    <a:pt x="0" y="0"/>
                  </a:moveTo>
                  <a:lnTo>
                    <a:pt x="177104" y="0"/>
                  </a:lnTo>
                  <a:lnTo>
                    <a:pt x="177104" y="1503091"/>
                  </a:lnTo>
                  <a:lnTo>
                    <a:pt x="0" y="1503091"/>
                  </a:lnTo>
                  <a:close/>
                </a:path>
              </a:pathLst>
            </a:custGeom>
            <a:solidFill>
              <a:srgbClr val="9DD354"/>
            </a:solidFill>
          </p:spPr>
          <p:txBody>
            <a:bodyPr/>
            <a:lstStyle/>
            <a:p>
              <a:endParaRPr lang="pt-BR" sz="1200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1B9C4C95-D955-07D1-494C-92DB5D78359E}"/>
                </a:ext>
              </a:extLst>
            </p:cNvPr>
            <p:cNvSpPr txBox="1"/>
            <p:nvPr/>
          </p:nvSpPr>
          <p:spPr>
            <a:xfrm>
              <a:off x="0" y="28575"/>
              <a:ext cx="177104" cy="1474516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343"/>
                </a:lnSpc>
              </a:pPr>
              <a:endParaRPr sz="1200"/>
            </a:p>
          </p:txBody>
        </p:sp>
      </p:grpSp>
      <p:grpSp>
        <p:nvGrpSpPr>
          <p:cNvPr id="5" name="Group 5">
            <a:extLst>
              <a:ext uri="{FF2B5EF4-FFF2-40B4-BE49-F238E27FC236}">
                <a16:creationId xmlns:a16="http://schemas.microsoft.com/office/drawing/2014/main" id="{7CEE2695-3A4A-001C-EB17-896D7E692DA5}"/>
              </a:ext>
            </a:extLst>
          </p:cNvPr>
          <p:cNvGrpSpPr/>
          <p:nvPr/>
        </p:nvGrpSpPr>
        <p:grpSpPr>
          <a:xfrm>
            <a:off x="11743705" y="3429000"/>
            <a:ext cx="448295" cy="1902349"/>
            <a:chOff x="0" y="0"/>
            <a:chExt cx="177104" cy="751545"/>
          </a:xfrm>
        </p:grpSpPr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B3CCBBA3-39FC-B678-7494-6396329669D6}"/>
                </a:ext>
              </a:extLst>
            </p:cNvPr>
            <p:cNvSpPr/>
            <p:nvPr/>
          </p:nvSpPr>
          <p:spPr>
            <a:xfrm>
              <a:off x="0" y="0"/>
              <a:ext cx="177104" cy="751545"/>
            </a:xfrm>
            <a:custGeom>
              <a:avLst/>
              <a:gdLst/>
              <a:ahLst/>
              <a:cxnLst/>
              <a:rect l="l" t="t" r="r" b="b"/>
              <a:pathLst>
                <a:path w="177104" h="751545">
                  <a:moveTo>
                    <a:pt x="0" y="0"/>
                  </a:moveTo>
                  <a:lnTo>
                    <a:pt x="177104" y="0"/>
                  </a:lnTo>
                  <a:lnTo>
                    <a:pt x="177104" y="751545"/>
                  </a:lnTo>
                  <a:lnTo>
                    <a:pt x="0" y="751545"/>
                  </a:lnTo>
                  <a:close/>
                </a:path>
              </a:pathLst>
            </a:custGeom>
            <a:solidFill>
              <a:srgbClr val="213764"/>
            </a:solidFill>
          </p:spPr>
          <p:txBody>
            <a:bodyPr/>
            <a:lstStyle/>
            <a:p>
              <a:endParaRPr lang="pt-BR" sz="1200"/>
            </a:p>
          </p:txBody>
        </p:sp>
        <p:sp>
          <p:nvSpPr>
            <p:cNvPr id="7" name="TextBox 7">
              <a:extLst>
                <a:ext uri="{FF2B5EF4-FFF2-40B4-BE49-F238E27FC236}">
                  <a16:creationId xmlns:a16="http://schemas.microsoft.com/office/drawing/2014/main" id="{B7E06581-A463-3072-35DC-55F172CC16F0}"/>
                </a:ext>
              </a:extLst>
            </p:cNvPr>
            <p:cNvSpPr txBox="1"/>
            <p:nvPr/>
          </p:nvSpPr>
          <p:spPr>
            <a:xfrm>
              <a:off x="0" y="28575"/>
              <a:ext cx="177104" cy="72297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343"/>
                </a:lnSpc>
              </a:pPr>
              <a:endParaRPr sz="1200"/>
            </a:p>
          </p:txBody>
        </p:sp>
      </p:grpSp>
      <p:sp>
        <p:nvSpPr>
          <p:cNvPr id="8" name="Freeform 8">
            <a:extLst>
              <a:ext uri="{FF2B5EF4-FFF2-40B4-BE49-F238E27FC236}">
                <a16:creationId xmlns:a16="http://schemas.microsoft.com/office/drawing/2014/main" id="{39799BD9-60D0-2A2E-882F-A52EE5B2FFE0}"/>
              </a:ext>
            </a:extLst>
          </p:cNvPr>
          <p:cNvSpPr/>
          <p:nvPr/>
        </p:nvSpPr>
        <p:spPr>
          <a:xfrm>
            <a:off x="0" y="0"/>
            <a:ext cx="1122945" cy="779203"/>
          </a:xfrm>
          <a:custGeom>
            <a:avLst/>
            <a:gdLst/>
            <a:ahLst/>
            <a:cxnLst/>
            <a:rect l="l" t="t" r="r" b="b"/>
            <a:pathLst>
              <a:path w="1684418" h="1168804">
                <a:moveTo>
                  <a:pt x="0" y="0"/>
                </a:moveTo>
                <a:lnTo>
                  <a:pt x="1684418" y="0"/>
                </a:lnTo>
                <a:lnTo>
                  <a:pt x="1684418" y="1168804"/>
                </a:lnTo>
                <a:lnTo>
                  <a:pt x="0" y="116880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6274" t="-13464"/>
            </a:stretch>
          </a:blipFill>
        </p:spPr>
        <p:txBody>
          <a:bodyPr/>
          <a:lstStyle/>
          <a:p>
            <a:endParaRPr lang="pt-BR" sz="1200"/>
          </a:p>
        </p:txBody>
      </p:sp>
      <p:sp>
        <p:nvSpPr>
          <p:cNvPr id="9" name="TextBox 9">
            <a:extLst>
              <a:ext uri="{FF2B5EF4-FFF2-40B4-BE49-F238E27FC236}">
                <a16:creationId xmlns:a16="http://schemas.microsoft.com/office/drawing/2014/main" id="{C2C79A96-CFCE-3DA9-74D0-B1807B75BE9D}"/>
              </a:ext>
            </a:extLst>
          </p:cNvPr>
          <p:cNvSpPr txBox="1"/>
          <p:nvPr/>
        </p:nvSpPr>
        <p:spPr>
          <a:xfrm>
            <a:off x="1308303" y="225205"/>
            <a:ext cx="8138079" cy="55399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3600" b="1" dirty="0" err="1">
                <a:solidFill>
                  <a:srgbClr val="213764"/>
                </a:solidFill>
                <a:latin typeface="Aptos" panose="020B0004020202020204" pitchFamily="34" charset="0"/>
                <a:ea typeface="Barlow Heavy"/>
                <a:cs typeface="Barlow Heavy"/>
                <a:sym typeface="Barlow Heavy"/>
              </a:rPr>
              <a:t>Etapas</a:t>
            </a:r>
            <a:r>
              <a:rPr lang="en-US" sz="3600" b="1" dirty="0">
                <a:solidFill>
                  <a:srgbClr val="213764"/>
                </a:solidFill>
                <a:latin typeface="Aptos" panose="020B0004020202020204" pitchFamily="34" charset="0"/>
                <a:ea typeface="Barlow Heavy"/>
                <a:cs typeface="Barlow Heavy"/>
                <a:sym typeface="Barlow Heavy"/>
              </a:rPr>
              <a:t> do </a:t>
            </a:r>
            <a:r>
              <a:rPr lang="en-US" sz="3600" b="1" dirty="0" err="1">
                <a:solidFill>
                  <a:srgbClr val="213764"/>
                </a:solidFill>
                <a:latin typeface="Aptos" panose="020B0004020202020204" pitchFamily="34" charset="0"/>
                <a:ea typeface="Barlow Heavy"/>
                <a:cs typeface="Barlow Heavy"/>
                <a:sym typeface="Barlow Heavy"/>
              </a:rPr>
              <a:t>Processo</a:t>
            </a:r>
            <a:r>
              <a:rPr lang="en-US" sz="3600" b="1" dirty="0">
                <a:solidFill>
                  <a:srgbClr val="213764"/>
                </a:solidFill>
                <a:latin typeface="Aptos" panose="020B0004020202020204" pitchFamily="34" charset="0"/>
                <a:ea typeface="Barlow Heavy"/>
                <a:cs typeface="Barlow Heavy"/>
                <a:sym typeface="Barlow Heavy"/>
              </a:rPr>
              <a:t> 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1767E947-6FC7-A25D-2C1E-6AA1C870E3D2}"/>
              </a:ext>
            </a:extLst>
          </p:cNvPr>
          <p:cNvSpPr txBox="1"/>
          <p:nvPr/>
        </p:nvSpPr>
        <p:spPr>
          <a:xfrm>
            <a:off x="82902" y="1202514"/>
            <a:ext cx="6657446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pt-BR" dirty="0">
                <a:solidFill>
                  <a:srgbClr val="213764"/>
                </a:solidFill>
                <a:latin typeface="Barlow"/>
                <a:ea typeface="Barlow"/>
                <a:cs typeface="Barlow"/>
                <a:sym typeface="Barlow"/>
              </a:rPr>
              <a:t>A portaria define as etapas de como será o processo de transferência de infraestrutura do PAIS. E está divida em 4 etapas principais:</a:t>
            </a:r>
          </a:p>
          <a:p>
            <a:pPr marL="742950" lvl="1" indent="-28575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pt-BR" dirty="0">
                <a:solidFill>
                  <a:srgbClr val="213764"/>
                </a:solidFill>
                <a:latin typeface="Barlow"/>
                <a:ea typeface="Barlow"/>
                <a:cs typeface="Barlow"/>
                <a:sym typeface="Barlow"/>
              </a:rPr>
              <a:t>Etapa 1: Licença Operacional LO</a:t>
            </a:r>
          </a:p>
          <a:p>
            <a:pPr marL="742950" lvl="1" indent="-28575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pt-BR" dirty="0">
                <a:solidFill>
                  <a:srgbClr val="213764"/>
                </a:solidFill>
                <a:latin typeface="Barlow"/>
                <a:ea typeface="Barlow"/>
                <a:cs typeface="Barlow"/>
                <a:sym typeface="Barlow"/>
              </a:rPr>
              <a:t>Etapa 2: Vistoria de Patrimonialização</a:t>
            </a:r>
          </a:p>
          <a:p>
            <a:pPr marL="742950" lvl="1" indent="-28575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pt-BR" dirty="0">
                <a:solidFill>
                  <a:srgbClr val="213764"/>
                </a:solidFill>
                <a:latin typeface="Barlow"/>
                <a:ea typeface="Barlow"/>
                <a:cs typeface="Barlow"/>
                <a:sym typeface="Barlow"/>
              </a:rPr>
              <a:t>Etapa 3: Termo de Declaração e Entrega TDE</a:t>
            </a:r>
          </a:p>
          <a:p>
            <a:pPr marL="742950" lvl="1" indent="-28575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pt-BR" dirty="0">
                <a:solidFill>
                  <a:srgbClr val="213764"/>
                </a:solidFill>
                <a:latin typeface="Barlow"/>
                <a:ea typeface="Barlow"/>
                <a:cs typeface="Barlow"/>
                <a:sym typeface="Barlow"/>
              </a:rPr>
              <a:t>Etapa 4: Manutenção</a:t>
            </a:r>
          </a:p>
          <a:p>
            <a:pPr algn="just"/>
            <a:endParaRPr lang="pt-BR" dirty="0">
              <a:solidFill>
                <a:srgbClr val="213764"/>
              </a:solidFill>
              <a:latin typeface="Barlow"/>
              <a:ea typeface="Barlow"/>
              <a:cs typeface="Barlow"/>
              <a:sym typeface="Barlow"/>
            </a:endParaRP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pt-BR" b="1" dirty="0">
                <a:solidFill>
                  <a:srgbClr val="213764"/>
                </a:solidFill>
                <a:latin typeface="Barlow"/>
                <a:ea typeface="Barlow"/>
                <a:cs typeface="Barlow"/>
                <a:sym typeface="Barlow"/>
              </a:rPr>
              <a:t>Etapa 1: Licença Operacional</a:t>
            </a:r>
            <a:r>
              <a:rPr lang="pt-BR" dirty="0">
                <a:solidFill>
                  <a:srgbClr val="213764"/>
                </a:solidFill>
                <a:latin typeface="Barlow"/>
                <a:ea typeface="Barlow"/>
                <a:cs typeface="Barlow"/>
                <a:sym typeface="Barlow"/>
              </a:rPr>
              <a:t> - O marco temporal para início da contagem do tempo de manutenção sob responsabilidade da EAF, ficou definido na data de emissão da LO (Licença Operacional – IBAMA).</a:t>
            </a:r>
            <a:endParaRPr lang="en-US" dirty="0">
              <a:solidFill>
                <a:srgbClr val="213764"/>
              </a:solidFill>
              <a:latin typeface="Barlow"/>
              <a:ea typeface="Barlow"/>
              <a:cs typeface="Barlow"/>
              <a:sym typeface="Barlow"/>
            </a:endParaRPr>
          </a:p>
          <a:p>
            <a:pPr algn="just"/>
            <a:endParaRPr lang="pt-BR" dirty="0">
              <a:solidFill>
                <a:srgbClr val="213764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pic>
        <p:nvPicPr>
          <p:cNvPr id="16" name="Imagem 15">
            <a:extLst>
              <a:ext uri="{FF2B5EF4-FFF2-40B4-BE49-F238E27FC236}">
                <a16:creationId xmlns:a16="http://schemas.microsoft.com/office/drawing/2014/main" id="{7222118C-347C-0173-B62A-D4C8EC9F7A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035" y="5138056"/>
            <a:ext cx="11229930" cy="1186961"/>
          </a:xfrm>
          <a:prstGeom prst="rect">
            <a:avLst/>
          </a:prstGeom>
        </p:spPr>
      </p:pic>
      <p:sp>
        <p:nvSpPr>
          <p:cNvPr id="17" name="CaixaDeTexto 16">
            <a:extLst>
              <a:ext uri="{FF2B5EF4-FFF2-40B4-BE49-F238E27FC236}">
                <a16:creationId xmlns:a16="http://schemas.microsoft.com/office/drawing/2014/main" id="{49BC7508-A4D1-6820-CF12-4C937F7535F6}"/>
              </a:ext>
            </a:extLst>
          </p:cNvPr>
          <p:cNvSpPr txBox="1"/>
          <p:nvPr/>
        </p:nvSpPr>
        <p:spPr>
          <a:xfrm>
            <a:off x="4180114" y="6325018"/>
            <a:ext cx="38317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i="1" dirty="0"/>
              <a:t>Trecho da Portaria N.º 3010/ ANATEL </a:t>
            </a:r>
          </a:p>
        </p:txBody>
      </p:sp>
      <p:graphicFrame>
        <p:nvGraphicFramePr>
          <p:cNvPr id="10" name="Tabela 9">
            <a:extLst>
              <a:ext uri="{FF2B5EF4-FFF2-40B4-BE49-F238E27FC236}">
                <a16:creationId xmlns:a16="http://schemas.microsoft.com/office/drawing/2014/main" id="{D6998DD2-503F-BB87-EB2D-8707EC8DD3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0399233"/>
              </p:ext>
            </p:extLst>
          </p:nvPr>
        </p:nvGraphicFramePr>
        <p:xfrm>
          <a:off x="8244393" y="1937384"/>
          <a:ext cx="2728407" cy="18596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7578">
                  <a:extLst>
                    <a:ext uri="{9D8B030D-6E8A-4147-A177-3AD203B41FA5}">
                      <a16:colId xmlns:a16="http://schemas.microsoft.com/office/drawing/2014/main" val="2099098441"/>
                    </a:ext>
                  </a:extLst>
                </a:gridCol>
                <a:gridCol w="1320829">
                  <a:extLst>
                    <a:ext uri="{9D8B030D-6E8A-4147-A177-3AD203B41FA5}">
                      <a16:colId xmlns:a16="http://schemas.microsoft.com/office/drawing/2014/main" val="855012736"/>
                    </a:ext>
                  </a:extLst>
                </a:gridCol>
              </a:tblGrid>
              <a:tr h="269941">
                <a:tc>
                  <a:txBody>
                    <a:bodyPr/>
                    <a:lstStyle/>
                    <a:p>
                      <a:pPr algn="ctr"/>
                      <a:r>
                        <a:rPr lang="pt-BR" sz="1200" dirty="0">
                          <a:solidFill>
                            <a:schemeClr val="bg1"/>
                          </a:solidFill>
                        </a:rPr>
                        <a:t>Infovia / Fase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>
                          <a:solidFill>
                            <a:schemeClr val="bg1"/>
                          </a:solidFill>
                        </a:rPr>
                        <a:t>Emissão da LO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678017"/>
                  </a:ext>
                </a:extLst>
              </a:tr>
              <a:tr h="317058">
                <a:tc>
                  <a:txBody>
                    <a:bodyPr/>
                    <a:lstStyle/>
                    <a:p>
                      <a:r>
                        <a:rPr lang="pt-BR" sz="1200" dirty="0"/>
                        <a:t>Infovia 03 Fase1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02/04/2025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6624058"/>
                  </a:ext>
                </a:extLst>
              </a:tr>
              <a:tr h="31705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/>
                        <a:t>Infovia 03 Fase2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31/07/2025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5779120"/>
                  </a:ext>
                </a:extLst>
              </a:tr>
              <a:tr h="31705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/>
                        <a:t>Infovia 04 Sub.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24/03/2025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8646937"/>
                  </a:ext>
                </a:extLst>
              </a:tr>
              <a:tr h="31705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/>
                        <a:t>Infovia 04 Terr.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11/08/2025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8499726"/>
                  </a:ext>
                </a:extLst>
              </a:tr>
              <a:tr h="317058">
                <a:tc>
                  <a:txBody>
                    <a:bodyPr/>
                    <a:lstStyle/>
                    <a:p>
                      <a:pPr algn="l"/>
                      <a:r>
                        <a:rPr lang="pt-BR" sz="1200" dirty="0"/>
                        <a:t>Infovia 02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18/12/2025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247171"/>
                  </a:ext>
                </a:extLst>
              </a:tr>
            </a:tbl>
          </a:graphicData>
        </a:graphic>
      </p:graphicFrame>
      <p:sp>
        <p:nvSpPr>
          <p:cNvPr id="12" name="CaixaDeTexto 11">
            <a:extLst>
              <a:ext uri="{FF2B5EF4-FFF2-40B4-BE49-F238E27FC236}">
                <a16:creationId xmlns:a16="http://schemas.microsoft.com/office/drawing/2014/main" id="{BF388F9E-1987-FDB7-706A-E038BA7C831B}"/>
              </a:ext>
            </a:extLst>
          </p:cNvPr>
          <p:cNvSpPr txBox="1"/>
          <p:nvPr/>
        </p:nvSpPr>
        <p:spPr>
          <a:xfrm>
            <a:off x="8358293" y="3796994"/>
            <a:ext cx="264724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i="1" dirty="0"/>
              <a:t>Tabela com as datas de emissões da LO. </a:t>
            </a:r>
          </a:p>
        </p:txBody>
      </p:sp>
    </p:spTree>
    <p:extLst>
      <p:ext uri="{BB962C8B-B14F-4D97-AF65-F5344CB8AC3E}">
        <p14:creationId xmlns:p14="http://schemas.microsoft.com/office/powerpoint/2010/main" val="26737338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6FA7BD-D344-6CA2-DF61-579ECAE93C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05CAD529-3AFF-4B35-D12B-75020B984CA8}"/>
              </a:ext>
            </a:extLst>
          </p:cNvPr>
          <p:cNvGrpSpPr/>
          <p:nvPr/>
        </p:nvGrpSpPr>
        <p:grpSpPr>
          <a:xfrm>
            <a:off x="11743705" y="1526652"/>
            <a:ext cx="448295" cy="3804698"/>
            <a:chOff x="0" y="0"/>
            <a:chExt cx="177104" cy="1503091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9972F1FD-B381-4915-EF77-8EE60B67CB62}"/>
                </a:ext>
              </a:extLst>
            </p:cNvPr>
            <p:cNvSpPr/>
            <p:nvPr/>
          </p:nvSpPr>
          <p:spPr>
            <a:xfrm>
              <a:off x="0" y="0"/>
              <a:ext cx="177104" cy="1503091"/>
            </a:xfrm>
            <a:custGeom>
              <a:avLst/>
              <a:gdLst/>
              <a:ahLst/>
              <a:cxnLst/>
              <a:rect l="l" t="t" r="r" b="b"/>
              <a:pathLst>
                <a:path w="177104" h="1503091">
                  <a:moveTo>
                    <a:pt x="0" y="0"/>
                  </a:moveTo>
                  <a:lnTo>
                    <a:pt x="177104" y="0"/>
                  </a:lnTo>
                  <a:lnTo>
                    <a:pt x="177104" y="1503091"/>
                  </a:lnTo>
                  <a:lnTo>
                    <a:pt x="0" y="1503091"/>
                  </a:lnTo>
                  <a:close/>
                </a:path>
              </a:pathLst>
            </a:custGeom>
            <a:solidFill>
              <a:srgbClr val="9DD354"/>
            </a:solidFill>
          </p:spPr>
          <p:txBody>
            <a:bodyPr/>
            <a:lstStyle/>
            <a:p>
              <a:endParaRPr lang="pt-BR" sz="1200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5873FC42-8B87-C5BE-9257-E859CDC48C4A}"/>
                </a:ext>
              </a:extLst>
            </p:cNvPr>
            <p:cNvSpPr txBox="1"/>
            <p:nvPr/>
          </p:nvSpPr>
          <p:spPr>
            <a:xfrm>
              <a:off x="0" y="28575"/>
              <a:ext cx="177104" cy="1474516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343"/>
                </a:lnSpc>
              </a:pPr>
              <a:endParaRPr sz="1200"/>
            </a:p>
          </p:txBody>
        </p:sp>
      </p:grpSp>
      <p:grpSp>
        <p:nvGrpSpPr>
          <p:cNvPr id="5" name="Group 5">
            <a:extLst>
              <a:ext uri="{FF2B5EF4-FFF2-40B4-BE49-F238E27FC236}">
                <a16:creationId xmlns:a16="http://schemas.microsoft.com/office/drawing/2014/main" id="{BFA84DB4-57A1-4D18-C19E-D8BF61DC9377}"/>
              </a:ext>
            </a:extLst>
          </p:cNvPr>
          <p:cNvGrpSpPr/>
          <p:nvPr/>
        </p:nvGrpSpPr>
        <p:grpSpPr>
          <a:xfrm>
            <a:off x="11743705" y="3429000"/>
            <a:ext cx="448295" cy="1902349"/>
            <a:chOff x="0" y="0"/>
            <a:chExt cx="177104" cy="751545"/>
          </a:xfrm>
        </p:grpSpPr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AC6EFB40-CCF2-EEA5-4B62-F23BC85D3F79}"/>
                </a:ext>
              </a:extLst>
            </p:cNvPr>
            <p:cNvSpPr/>
            <p:nvPr/>
          </p:nvSpPr>
          <p:spPr>
            <a:xfrm>
              <a:off x="0" y="0"/>
              <a:ext cx="177104" cy="751545"/>
            </a:xfrm>
            <a:custGeom>
              <a:avLst/>
              <a:gdLst/>
              <a:ahLst/>
              <a:cxnLst/>
              <a:rect l="l" t="t" r="r" b="b"/>
              <a:pathLst>
                <a:path w="177104" h="751545">
                  <a:moveTo>
                    <a:pt x="0" y="0"/>
                  </a:moveTo>
                  <a:lnTo>
                    <a:pt x="177104" y="0"/>
                  </a:lnTo>
                  <a:lnTo>
                    <a:pt x="177104" y="751545"/>
                  </a:lnTo>
                  <a:lnTo>
                    <a:pt x="0" y="751545"/>
                  </a:lnTo>
                  <a:close/>
                </a:path>
              </a:pathLst>
            </a:custGeom>
            <a:solidFill>
              <a:srgbClr val="213764"/>
            </a:solidFill>
          </p:spPr>
          <p:txBody>
            <a:bodyPr/>
            <a:lstStyle/>
            <a:p>
              <a:endParaRPr lang="pt-BR" sz="1200"/>
            </a:p>
          </p:txBody>
        </p:sp>
        <p:sp>
          <p:nvSpPr>
            <p:cNvPr id="7" name="TextBox 7">
              <a:extLst>
                <a:ext uri="{FF2B5EF4-FFF2-40B4-BE49-F238E27FC236}">
                  <a16:creationId xmlns:a16="http://schemas.microsoft.com/office/drawing/2014/main" id="{1EF114DE-3A3F-C75D-E615-C49B2D00B3D0}"/>
                </a:ext>
              </a:extLst>
            </p:cNvPr>
            <p:cNvSpPr txBox="1"/>
            <p:nvPr/>
          </p:nvSpPr>
          <p:spPr>
            <a:xfrm>
              <a:off x="0" y="28575"/>
              <a:ext cx="177104" cy="72297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343"/>
                </a:lnSpc>
              </a:pPr>
              <a:endParaRPr sz="1200"/>
            </a:p>
          </p:txBody>
        </p:sp>
      </p:grpSp>
      <p:sp>
        <p:nvSpPr>
          <p:cNvPr id="8" name="Freeform 8">
            <a:extLst>
              <a:ext uri="{FF2B5EF4-FFF2-40B4-BE49-F238E27FC236}">
                <a16:creationId xmlns:a16="http://schemas.microsoft.com/office/drawing/2014/main" id="{5E2853D9-9591-CE01-0FE7-3484C6803547}"/>
              </a:ext>
            </a:extLst>
          </p:cNvPr>
          <p:cNvSpPr/>
          <p:nvPr/>
        </p:nvSpPr>
        <p:spPr>
          <a:xfrm>
            <a:off x="0" y="0"/>
            <a:ext cx="1122945" cy="779203"/>
          </a:xfrm>
          <a:custGeom>
            <a:avLst/>
            <a:gdLst/>
            <a:ahLst/>
            <a:cxnLst/>
            <a:rect l="l" t="t" r="r" b="b"/>
            <a:pathLst>
              <a:path w="1684418" h="1168804">
                <a:moveTo>
                  <a:pt x="0" y="0"/>
                </a:moveTo>
                <a:lnTo>
                  <a:pt x="1684418" y="0"/>
                </a:lnTo>
                <a:lnTo>
                  <a:pt x="1684418" y="1168804"/>
                </a:lnTo>
                <a:lnTo>
                  <a:pt x="0" y="116880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6274" t="-13464"/>
            </a:stretch>
          </a:blipFill>
        </p:spPr>
        <p:txBody>
          <a:bodyPr/>
          <a:lstStyle/>
          <a:p>
            <a:endParaRPr lang="pt-BR" sz="1200"/>
          </a:p>
        </p:txBody>
      </p:sp>
      <p:sp>
        <p:nvSpPr>
          <p:cNvPr id="9" name="TextBox 9">
            <a:extLst>
              <a:ext uri="{FF2B5EF4-FFF2-40B4-BE49-F238E27FC236}">
                <a16:creationId xmlns:a16="http://schemas.microsoft.com/office/drawing/2014/main" id="{606BC105-E005-0305-6057-36211CA0F2BA}"/>
              </a:ext>
            </a:extLst>
          </p:cNvPr>
          <p:cNvSpPr txBox="1"/>
          <p:nvPr/>
        </p:nvSpPr>
        <p:spPr>
          <a:xfrm>
            <a:off x="1308303" y="225205"/>
            <a:ext cx="8138079" cy="55399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3600" b="1" dirty="0" err="1">
                <a:solidFill>
                  <a:srgbClr val="213764"/>
                </a:solidFill>
                <a:latin typeface="Aptos" panose="020B0004020202020204" pitchFamily="34" charset="0"/>
                <a:ea typeface="Barlow Heavy"/>
                <a:cs typeface="Barlow Heavy"/>
                <a:sym typeface="Barlow Heavy"/>
              </a:rPr>
              <a:t>Etapas</a:t>
            </a:r>
            <a:r>
              <a:rPr lang="en-US" sz="3600" b="1" dirty="0">
                <a:solidFill>
                  <a:srgbClr val="213764"/>
                </a:solidFill>
                <a:latin typeface="Aptos" panose="020B0004020202020204" pitchFamily="34" charset="0"/>
                <a:ea typeface="Barlow Heavy"/>
                <a:cs typeface="Barlow Heavy"/>
                <a:sym typeface="Barlow Heavy"/>
              </a:rPr>
              <a:t> do </a:t>
            </a:r>
            <a:r>
              <a:rPr lang="en-US" sz="3600" b="1" dirty="0" err="1">
                <a:solidFill>
                  <a:srgbClr val="213764"/>
                </a:solidFill>
                <a:latin typeface="Aptos" panose="020B0004020202020204" pitchFamily="34" charset="0"/>
                <a:ea typeface="Barlow Heavy"/>
                <a:cs typeface="Barlow Heavy"/>
                <a:sym typeface="Barlow Heavy"/>
              </a:rPr>
              <a:t>Processo</a:t>
            </a:r>
            <a:endParaRPr lang="en-US" sz="3600" b="1" dirty="0">
              <a:solidFill>
                <a:srgbClr val="213764"/>
              </a:solidFill>
              <a:latin typeface="Aptos" panose="020B0004020202020204" pitchFamily="34" charset="0"/>
              <a:ea typeface="Barlow Heavy"/>
              <a:cs typeface="Barlow Heavy"/>
              <a:sym typeface="Barlow Heavy"/>
            </a:endParaRP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BDE7DE4A-BB68-BF37-9251-460DD5BD42E3}"/>
              </a:ext>
            </a:extLst>
          </p:cNvPr>
          <p:cNvSpPr txBox="1"/>
          <p:nvPr/>
        </p:nvSpPr>
        <p:spPr>
          <a:xfrm>
            <a:off x="82902" y="1202514"/>
            <a:ext cx="6657446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pt-BR" b="1" dirty="0">
                <a:solidFill>
                  <a:srgbClr val="213764"/>
                </a:solidFill>
                <a:latin typeface="Barlow"/>
                <a:ea typeface="Barlow"/>
                <a:cs typeface="Barlow"/>
                <a:sym typeface="Barlow"/>
              </a:rPr>
              <a:t>Etapa 2: Vistoria/Patrimonialização</a:t>
            </a:r>
            <a:r>
              <a:rPr lang="pt-BR" dirty="0">
                <a:solidFill>
                  <a:srgbClr val="213764"/>
                </a:solidFill>
                <a:latin typeface="Barlow"/>
                <a:ea typeface="Barlow"/>
                <a:cs typeface="Barlow"/>
                <a:sym typeface="Barlow"/>
              </a:rPr>
              <a:t> - A vistoria de patrimonialização será realizada nos locais onde se encontra a infraestrutura instalada na forma do documento Termo de Declaração e Entrega – TDE, entregue para os representantes do MCom, EAF, RNP e Operador Neutro.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endParaRPr lang="pt-BR" dirty="0">
              <a:solidFill>
                <a:srgbClr val="213764"/>
              </a:solidFill>
              <a:latin typeface="Barlow"/>
              <a:ea typeface="Barlow"/>
              <a:cs typeface="Barlow"/>
              <a:sym typeface="Barlow"/>
            </a:endParaRP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pt-BR" dirty="0">
                <a:solidFill>
                  <a:srgbClr val="213764"/>
                </a:solidFill>
                <a:latin typeface="Barlow"/>
                <a:ea typeface="Barlow"/>
                <a:cs typeface="Barlow"/>
                <a:sym typeface="Barlow"/>
              </a:rPr>
              <a:t>Toda organização da vistoria será discutida entre os membros participantes do evento e realizada em conjunto nas localidades atendidas pelo Projeto PAIS.</a:t>
            </a:r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43F5BE45-F945-1F4F-1E14-1DF051D502A9}"/>
              </a:ext>
            </a:extLst>
          </p:cNvPr>
          <p:cNvSpPr txBox="1"/>
          <p:nvPr/>
        </p:nvSpPr>
        <p:spPr>
          <a:xfrm>
            <a:off x="4180114" y="5347709"/>
            <a:ext cx="38317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i="1" dirty="0"/>
              <a:t>Trecho da Portaria N.º 3010/ ANATEL </a:t>
            </a:r>
          </a:p>
        </p:txBody>
      </p:sp>
      <p:pic>
        <p:nvPicPr>
          <p:cNvPr id="10" name="Imagem 9">
            <a:extLst>
              <a:ext uri="{FF2B5EF4-FFF2-40B4-BE49-F238E27FC236}">
                <a16:creationId xmlns:a16="http://schemas.microsoft.com/office/drawing/2014/main" id="{C1ED050B-4756-7B6B-E553-CD402236D22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1708" y="4263513"/>
            <a:ext cx="11373154" cy="1067836"/>
          </a:xfrm>
          <a:prstGeom prst="rect">
            <a:avLst/>
          </a:prstGeom>
        </p:spPr>
      </p:pic>
      <p:graphicFrame>
        <p:nvGraphicFramePr>
          <p:cNvPr id="13" name="Tabela 12">
            <a:extLst>
              <a:ext uri="{FF2B5EF4-FFF2-40B4-BE49-F238E27FC236}">
                <a16:creationId xmlns:a16="http://schemas.microsoft.com/office/drawing/2014/main" id="{BE1740F0-8FA9-B192-26E5-A47EED1A0F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922207"/>
              </p:ext>
            </p:extLst>
          </p:nvPr>
        </p:nvGraphicFramePr>
        <p:xfrm>
          <a:off x="8244393" y="1937384"/>
          <a:ext cx="2728407" cy="15425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7578">
                  <a:extLst>
                    <a:ext uri="{9D8B030D-6E8A-4147-A177-3AD203B41FA5}">
                      <a16:colId xmlns:a16="http://schemas.microsoft.com/office/drawing/2014/main" val="2099098441"/>
                    </a:ext>
                  </a:extLst>
                </a:gridCol>
                <a:gridCol w="1320829">
                  <a:extLst>
                    <a:ext uri="{9D8B030D-6E8A-4147-A177-3AD203B41FA5}">
                      <a16:colId xmlns:a16="http://schemas.microsoft.com/office/drawing/2014/main" val="855012736"/>
                    </a:ext>
                  </a:extLst>
                </a:gridCol>
              </a:tblGrid>
              <a:tr h="269941">
                <a:tc>
                  <a:txBody>
                    <a:bodyPr/>
                    <a:lstStyle/>
                    <a:p>
                      <a:pPr algn="ctr"/>
                      <a:r>
                        <a:rPr lang="pt-BR" sz="1200" dirty="0">
                          <a:solidFill>
                            <a:schemeClr val="bg1"/>
                          </a:solidFill>
                        </a:rPr>
                        <a:t>Infovia / Fase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>
                          <a:solidFill>
                            <a:schemeClr val="bg1"/>
                          </a:solidFill>
                        </a:rPr>
                        <a:t>Term. Vistoria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678017"/>
                  </a:ext>
                </a:extLst>
              </a:tr>
              <a:tr h="317058">
                <a:tc>
                  <a:txBody>
                    <a:bodyPr/>
                    <a:lstStyle/>
                    <a:p>
                      <a:r>
                        <a:rPr lang="pt-BR" sz="1200" dirty="0"/>
                        <a:t>Infovia 03 Fase1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22/05/2025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6624058"/>
                  </a:ext>
                </a:extLst>
              </a:tr>
              <a:tr h="31705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/>
                        <a:t>Infovia 03 Fase2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13/12/2025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5779120"/>
                  </a:ext>
                </a:extLst>
              </a:tr>
              <a:tr h="31705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/>
                        <a:t>Infovia 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11/09/2025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8646937"/>
                  </a:ext>
                </a:extLst>
              </a:tr>
              <a:tr h="317058">
                <a:tc>
                  <a:txBody>
                    <a:bodyPr/>
                    <a:lstStyle/>
                    <a:p>
                      <a:pPr algn="l"/>
                      <a:r>
                        <a:rPr lang="pt-BR" sz="1200" dirty="0"/>
                        <a:t>Infovia 02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Em andamento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247171"/>
                  </a:ext>
                </a:extLst>
              </a:tr>
            </a:tbl>
          </a:graphicData>
        </a:graphic>
      </p:graphicFrame>
      <p:sp>
        <p:nvSpPr>
          <p:cNvPr id="14" name="CaixaDeTexto 13">
            <a:extLst>
              <a:ext uri="{FF2B5EF4-FFF2-40B4-BE49-F238E27FC236}">
                <a16:creationId xmlns:a16="http://schemas.microsoft.com/office/drawing/2014/main" id="{EDE8911D-018A-4205-F08E-EA3A2D56F7AD}"/>
              </a:ext>
            </a:extLst>
          </p:cNvPr>
          <p:cNvSpPr txBox="1"/>
          <p:nvPr/>
        </p:nvSpPr>
        <p:spPr>
          <a:xfrm>
            <a:off x="8244393" y="3502393"/>
            <a:ext cx="272840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i="1" dirty="0"/>
              <a:t>Tabela com as datas de  término das vistorias. </a:t>
            </a:r>
          </a:p>
        </p:txBody>
      </p:sp>
    </p:spTree>
    <p:extLst>
      <p:ext uri="{BB962C8B-B14F-4D97-AF65-F5344CB8AC3E}">
        <p14:creationId xmlns:p14="http://schemas.microsoft.com/office/powerpoint/2010/main" val="3664885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573610-B48D-EF6A-032C-52CBF619DC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F164C5BC-4D32-5D43-CA05-EC5F9D3E9C2A}"/>
              </a:ext>
            </a:extLst>
          </p:cNvPr>
          <p:cNvGrpSpPr/>
          <p:nvPr/>
        </p:nvGrpSpPr>
        <p:grpSpPr>
          <a:xfrm>
            <a:off x="11743705" y="1526652"/>
            <a:ext cx="448295" cy="3804698"/>
            <a:chOff x="0" y="0"/>
            <a:chExt cx="177104" cy="1503091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17E2081B-572F-41B9-8C35-65B3EEA2DB45}"/>
                </a:ext>
              </a:extLst>
            </p:cNvPr>
            <p:cNvSpPr/>
            <p:nvPr/>
          </p:nvSpPr>
          <p:spPr>
            <a:xfrm>
              <a:off x="0" y="0"/>
              <a:ext cx="177104" cy="1503091"/>
            </a:xfrm>
            <a:custGeom>
              <a:avLst/>
              <a:gdLst/>
              <a:ahLst/>
              <a:cxnLst/>
              <a:rect l="l" t="t" r="r" b="b"/>
              <a:pathLst>
                <a:path w="177104" h="1503091">
                  <a:moveTo>
                    <a:pt x="0" y="0"/>
                  </a:moveTo>
                  <a:lnTo>
                    <a:pt x="177104" y="0"/>
                  </a:lnTo>
                  <a:lnTo>
                    <a:pt x="177104" y="1503091"/>
                  </a:lnTo>
                  <a:lnTo>
                    <a:pt x="0" y="1503091"/>
                  </a:lnTo>
                  <a:close/>
                </a:path>
              </a:pathLst>
            </a:custGeom>
            <a:solidFill>
              <a:srgbClr val="9DD354"/>
            </a:solidFill>
          </p:spPr>
          <p:txBody>
            <a:bodyPr/>
            <a:lstStyle/>
            <a:p>
              <a:endParaRPr lang="pt-BR" sz="1200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A6C56F85-5F75-84FE-CE34-015E300143F0}"/>
                </a:ext>
              </a:extLst>
            </p:cNvPr>
            <p:cNvSpPr txBox="1"/>
            <p:nvPr/>
          </p:nvSpPr>
          <p:spPr>
            <a:xfrm>
              <a:off x="0" y="28575"/>
              <a:ext cx="177104" cy="1474516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343"/>
                </a:lnSpc>
              </a:pPr>
              <a:endParaRPr sz="1200"/>
            </a:p>
          </p:txBody>
        </p:sp>
      </p:grpSp>
      <p:grpSp>
        <p:nvGrpSpPr>
          <p:cNvPr id="5" name="Group 5">
            <a:extLst>
              <a:ext uri="{FF2B5EF4-FFF2-40B4-BE49-F238E27FC236}">
                <a16:creationId xmlns:a16="http://schemas.microsoft.com/office/drawing/2014/main" id="{626319C5-E48B-3EED-08FA-6A7D88456D62}"/>
              </a:ext>
            </a:extLst>
          </p:cNvPr>
          <p:cNvGrpSpPr/>
          <p:nvPr/>
        </p:nvGrpSpPr>
        <p:grpSpPr>
          <a:xfrm>
            <a:off x="11743705" y="3429000"/>
            <a:ext cx="448295" cy="1902349"/>
            <a:chOff x="0" y="0"/>
            <a:chExt cx="177104" cy="751545"/>
          </a:xfrm>
        </p:grpSpPr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6E0DA201-8D1B-F93B-EB09-DD9AA7737F37}"/>
                </a:ext>
              </a:extLst>
            </p:cNvPr>
            <p:cNvSpPr/>
            <p:nvPr/>
          </p:nvSpPr>
          <p:spPr>
            <a:xfrm>
              <a:off x="0" y="0"/>
              <a:ext cx="177104" cy="751545"/>
            </a:xfrm>
            <a:custGeom>
              <a:avLst/>
              <a:gdLst/>
              <a:ahLst/>
              <a:cxnLst/>
              <a:rect l="l" t="t" r="r" b="b"/>
              <a:pathLst>
                <a:path w="177104" h="751545">
                  <a:moveTo>
                    <a:pt x="0" y="0"/>
                  </a:moveTo>
                  <a:lnTo>
                    <a:pt x="177104" y="0"/>
                  </a:lnTo>
                  <a:lnTo>
                    <a:pt x="177104" y="751545"/>
                  </a:lnTo>
                  <a:lnTo>
                    <a:pt x="0" y="751545"/>
                  </a:lnTo>
                  <a:close/>
                </a:path>
              </a:pathLst>
            </a:custGeom>
            <a:solidFill>
              <a:srgbClr val="213764"/>
            </a:solidFill>
          </p:spPr>
          <p:txBody>
            <a:bodyPr/>
            <a:lstStyle/>
            <a:p>
              <a:endParaRPr lang="pt-BR" sz="1200"/>
            </a:p>
          </p:txBody>
        </p:sp>
        <p:sp>
          <p:nvSpPr>
            <p:cNvPr id="7" name="TextBox 7">
              <a:extLst>
                <a:ext uri="{FF2B5EF4-FFF2-40B4-BE49-F238E27FC236}">
                  <a16:creationId xmlns:a16="http://schemas.microsoft.com/office/drawing/2014/main" id="{FD06397A-F113-FE8B-FE46-926D0D93C91B}"/>
                </a:ext>
              </a:extLst>
            </p:cNvPr>
            <p:cNvSpPr txBox="1"/>
            <p:nvPr/>
          </p:nvSpPr>
          <p:spPr>
            <a:xfrm>
              <a:off x="0" y="28575"/>
              <a:ext cx="177104" cy="72297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343"/>
                </a:lnSpc>
              </a:pPr>
              <a:endParaRPr sz="1200"/>
            </a:p>
          </p:txBody>
        </p:sp>
      </p:grpSp>
      <p:sp>
        <p:nvSpPr>
          <p:cNvPr id="8" name="Freeform 8">
            <a:extLst>
              <a:ext uri="{FF2B5EF4-FFF2-40B4-BE49-F238E27FC236}">
                <a16:creationId xmlns:a16="http://schemas.microsoft.com/office/drawing/2014/main" id="{81F71E34-D8F9-E53B-7A60-99982A0D2C3D}"/>
              </a:ext>
            </a:extLst>
          </p:cNvPr>
          <p:cNvSpPr/>
          <p:nvPr/>
        </p:nvSpPr>
        <p:spPr>
          <a:xfrm>
            <a:off x="0" y="0"/>
            <a:ext cx="1122945" cy="779203"/>
          </a:xfrm>
          <a:custGeom>
            <a:avLst/>
            <a:gdLst/>
            <a:ahLst/>
            <a:cxnLst/>
            <a:rect l="l" t="t" r="r" b="b"/>
            <a:pathLst>
              <a:path w="1684418" h="1168804">
                <a:moveTo>
                  <a:pt x="0" y="0"/>
                </a:moveTo>
                <a:lnTo>
                  <a:pt x="1684418" y="0"/>
                </a:lnTo>
                <a:lnTo>
                  <a:pt x="1684418" y="1168804"/>
                </a:lnTo>
                <a:lnTo>
                  <a:pt x="0" y="116880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6274" t="-13464"/>
            </a:stretch>
          </a:blipFill>
        </p:spPr>
        <p:txBody>
          <a:bodyPr/>
          <a:lstStyle/>
          <a:p>
            <a:endParaRPr lang="pt-BR" sz="1200"/>
          </a:p>
        </p:txBody>
      </p:sp>
      <p:sp>
        <p:nvSpPr>
          <p:cNvPr id="9" name="TextBox 9">
            <a:extLst>
              <a:ext uri="{FF2B5EF4-FFF2-40B4-BE49-F238E27FC236}">
                <a16:creationId xmlns:a16="http://schemas.microsoft.com/office/drawing/2014/main" id="{5C73E084-895C-DCC9-0D74-A06014D03591}"/>
              </a:ext>
            </a:extLst>
          </p:cNvPr>
          <p:cNvSpPr txBox="1"/>
          <p:nvPr/>
        </p:nvSpPr>
        <p:spPr>
          <a:xfrm>
            <a:off x="1308303" y="225205"/>
            <a:ext cx="8138079" cy="55399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3600" b="1" dirty="0" err="1">
                <a:solidFill>
                  <a:srgbClr val="213764"/>
                </a:solidFill>
                <a:latin typeface="Aptos" panose="020B0004020202020204" pitchFamily="34" charset="0"/>
                <a:ea typeface="Barlow Heavy"/>
                <a:cs typeface="Barlow Heavy"/>
                <a:sym typeface="Barlow Heavy"/>
              </a:rPr>
              <a:t>Etapas</a:t>
            </a:r>
            <a:r>
              <a:rPr lang="en-US" sz="3600" b="1" dirty="0">
                <a:solidFill>
                  <a:srgbClr val="213764"/>
                </a:solidFill>
                <a:latin typeface="Aptos" panose="020B0004020202020204" pitchFamily="34" charset="0"/>
                <a:ea typeface="Barlow Heavy"/>
                <a:cs typeface="Barlow Heavy"/>
                <a:sym typeface="Barlow Heavy"/>
              </a:rPr>
              <a:t> do </a:t>
            </a:r>
            <a:r>
              <a:rPr lang="en-US" sz="3600" b="1" dirty="0" err="1">
                <a:solidFill>
                  <a:srgbClr val="213764"/>
                </a:solidFill>
                <a:latin typeface="Aptos" panose="020B0004020202020204" pitchFamily="34" charset="0"/>
                <a:ea typeface="Barlow Heavy"/>
                <a:cs typeface="Barlow Heavy"/>
                <a:sym typeface="Barlow Heavy"/>
              </a:rPr>
              <a:t>Processo</a:t>
            </a:r>
            <a:endParaRPr lang="en-US" sz="3600" b="1" dirty="0">
              <a:solidFill>
                <a:srgbClr val="213764"/>
              </a:solidFill>
              <a:latin typeface="Aptos" panose="020B0004020202020204" pitchFamily="34" charset="0"/>
              <a:ea typeface="Barlow Heavy"/>
              <a:cs typeface="Barlow Heavy"/>
              <a:sym typeface="Barlow Heavy"/>
            </a:endParaRP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3D430A6A-CDF7-0024-A0F7-E2CC88A68EF7}"/>
              </a:ext>
            </a:extLst>
          </p:cNvPr>
          <p:cNvSpPr txBox="1"/>
          <p:nvPr/>
        </p:nvSpPr>
        <p:spPr>
          <a:xfrm>
            <a:off x="82902" y="1202514"/>
            <a:ext cx="6657446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pt-BR" b="1" dirty="0">
                <a:solidFill>
                  <a:srgbClr val="213764"/>
                </a:solidFill>
                <a:latin typeface="Barlow"/>
                <a:ea typeface="Barlow"/>
                <a:cs typeface="Barlow"/>
                <a:sym typeface="Barlow"/>
              </a:rPr>
              <a:t>Etapa 3: Termo de Declaração e Entrega TDE</a:t>
            </a:r>
            <a:r>
              <a:rPr lang="pt-BR" dirty="0">
                <a:solidFill>
                  <a:srgbClr val="213764"/>
                </a:solidFill>
                <a:latin typeface="Barlow"/>
                <a:ea typeface="Barlow"/>
                <a:cs typeface="Barlow"/>
                <a:sym typeface="Barlow"/>
              </a:rPr>
              <a:t> – Ao final da fase 2 de vistoria, será validado o Termo de Declaração e Entrega - TDE, e após sua assinatura e entrega pelo MCom evidencia o cumprimento da obrigação editalícia e se encerra após o prazo de manutenção estabelecido nesta diretriz. 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endParaRPr lang="pt-BR" dirty="0">
              <a:solidFill>
                <a:srgbClr val="213764"/>
              </a:solidFill>
              <a:latin typeface="Barlow"/>
              <a:ea typeface="Barlow"/>
              <a:cs typeface="Barlow"/>
              <a:sym typeface="Barlow"/>
            </a:endParaRP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pt-BR" dirty="0">
                <a:solidFill>
                  <a:srgbClr val="213764"/>
                </a:solidFill>
                <a:latin typeface="Barlow"/>
                <a:ea typeface="Barlow"/>
                <a:cs typeface="Barlow"/>
                <a:sym typeface="Barlow"/>
              </a:rPr>
              <a:t>A EAF já realizou o processo de transferência de acordo com esta diretriz para as infovias 03 e 04, estamos aguardando a assinatura e entrega pelo MCom para evidenciar o cumprimento da obrigação editalícia. A infovia 02 se encontra em processo de transferência neste momento.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endParaRPr lang="pt-BR" dirty="0">
              <a:solidFill>
                <a:srgbClr val="213764"/>
              </a:solidFill>
              <a:latin typeface="Barlow"/>
              <a:ea typeface="Barlow"/>
              <a:cs typeface="Barlow"/>
              <a:sym typeface="Barlow"/>
            </a:endParaRPr>
          </a:p>
          <a:p>
            <a:pPr algn="just"/>
            <a:endParaRPr lang="pt-BR" dirty="0">
              <a:solidFill>
                <a:srgbClr val="213764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7675303D-86C3-9D46-B301-336E75AE9847}"/>
              </a:ext>
            </a:extLst>
          </p:cNvPr>
          <p:cNvSpPr txBox="1"/>
          <p:nvPr/>
        </p:nvSpPr>
        <p:spPr>
          <a:xfrm>
            <a:off x="4180114" y="6210192"/>
            <a:ext cx="38317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i="1" dirty="0"/>
              <a:t>Trecho da Portaria N.º 3010/ ANATEL </a:t>
            </a:r>
          </a:p>
        </p:txBody>
      </p:sp>
      <p:pic>
        <p:nvPicPr>
          <p:cNvPr id="13" name="Imagem 12">
            <a:extLst>
              <a:ext uri="{FF2B5EF4-FFF2-40B4-BE49-F238E27FC236}">
                <a16:creationId xmlns:a16="http://schemas.microsoft.com/office/drawing/2014/main" id="{A54F4DB3-1E83-1154-A3F3-57C0CF2B4DE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873" y="4380174"/>
            <a:ext cx="10949505" cy="1830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75259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AC3390-0636-25AF-C59C-CEED80AE0D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11BA884C-CA10-C103-AF0C-CC25754039A5}"/>
              </a:ext>
            </a:extLst>
          </p:cNvPr>
          <p:cNvGrpSpPr/>
          <p:nvPr/>
        </p:nvGrpSpPr>
        <p:grpSpPr>
          <a:xfrm>
            <a:off x="11743705" y="1526652"/>
            <a:ext cx="448295" cy="3804698"/>
            <a:chOff x="0" y="0"/>
            <a:chExt cx="177104" cy="1503091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5FF86BC7-E119-27C8-C700-5AF82B74C936}"/>
                </a:ext>
              </a:extLst>
            </p:cNvPr>
            <p:cNvSpPr/>
            <p:nvPr/>
          </p:nvSpPr>
          <p:spPr>
            <a:xfrm>
              <a:off x="0" y="0"/>
              <a:ext cx="177104" cy="1503091"/>
            </a:xfrm>
            <a:custGeom>
              <a:avLst/>
              <a:gdLst/>
              <a:ahLst/>
              <a:cxnLst/>
              <a:rect l="l" t="t" r="r" b="b"/>
              <a:pathLst>
                <a:path w="177104" h="1503091">
                  <a:moveTo>
                    <a:pt x="0" y="0"/>
                  </a:moveTo>
                  <a:lnTo>
                    <a:pt x="177104" y="0"/>
                  </a:lnTo>
                  <a:lnTo>
                    <a:pt x="177104" y="1503091"/>
                  </a:lnTo>
                  <a:lnTo>
                    <a:pt x="0" y="1503091"/>
                  </a:lnTo>
                  <a:close/>
                </a:path>
              </a:pathLst>
            </a:custGeom>
            <a:solidFill>
              <a:srgbClr val="9DD354"/>
            </a:solidFill>
          </p:spPr>
          <p:txBody>
            <a:bodyPr/>
            <a:lstStyle/>
            <a:p>
              <a:endParaRPr lang="pt-BR" sz="1200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748E9843-0AE3-47A6-DD19-83A62022A2FD}"/>
                </a:ext>
              </a:extLst>
            </p:cNvPr>
            <p:cNvSpPr txBox="1"/>
            <p:nvPr/>
          </p:nvSpPr>
          <p:spPr>
            <a:xfrm>
              <a:off x="0" y="28575"/>
              <a:ext cx="177104" cy="1474516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343"/>
                </a:lnSpc>
              </a:pPr>
              <a:endParaRPr sz="1200"/>
            </a:p>
          </p:txBody>
        </p:sp>
      </p:grpSp>
      <p:grpSp>
        <p:nvGrpSpPr>
          <p:cNvPr id="5" name="Group 5">
            <a:extLst>
              <a:ext uri="{FF2B5EF4-FFF2-40B4-BE49-F238E27FC236}">
                <a16:creationId xmlns:a16="http://schemas.microsoft.com/office/drawing/2014/main" id="{925736D5-4D34-18D9-4510-55328C82B137}"/>
              </a:ext>
            </a:extLst>
          </p:cNvPr>
          <p:cNvGrpSpPr/>
          <p:nvPr/>
        </p:nvGrpSpPr>
        <p:grpSpPr>
          <a:xfrm>
            <a:off x="11743705" y="3429000"/>
            <a:ext cx="448295" cy="1902349"/>
            <a:chOff x="0" y="0"/>
            <a:chExt cx="177104" cy="751545"/>
          </a:xfrm>
        </p:grpSpPr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B2E34686-ED70-D6EB-D89D-AB24FFEF35C6}"/>
                </a:ext>
              </a:extLst>
            </p:cNvPr>
            <p:cNvSpPr/>
            <p:nvPr/>
          </p:nvSpPr>
          <p:spPr>
            <a:xfrm>
              <a:off x="0" y="0"/>
              <a:ext cx="177104" cy="751545"/>
            </a:xfrm>
            <a:custGeom>
              <a:avLst/>
              <a:gdLst/>
              <a:ahLst/>
              <a:cxnLst/>
              <a:rect l="l" t="t" r="r" b="b"/>
              <a:pathLst>
                <a:path w="177104" h="751545">
                  <a:moveTo>
                    <a:pt x="0" y="0"/>
                  </a:moveTo>
                  <a:lnTo>
                    <a:pt x="177104" y="0"/>
                  </a:lnTo>
                  <a:lnTo>
                    <a:pt x="177104" y="751545"/>
                  </a:lnTo>
                  <a:lnTo>
                    <a:pt x="0" y="751545"/>
                  </a:lnTo>
                  <a:close/>
                </a:path>
              </a:pathLst>
            </a:custGeom>
            <a:solidFill>
              <a:srgbClr val="213764"/>
            </a:solidFill>
          </p:spPr>
          <p:txBody>
            <a:bodyPr/>
            <a:lstStyle/>
            <a:p>
              <a:endParaRPr lang="pt-BR" sz="1200"/>
            </a:p>
          </p:txBody>
        </p:sp>
        <p:sp>
          <p:nvSpPr>
            <p:cNvPr id="7" name="TextBox 7">
              <a:extLst>
                <a:ext uri="{FF2B5EF4-FFF2-40B4-BE49-F238E27FC236}">
                  <a16:creationId xmlns:a16="http://schemas.microsoft.com/office/drawing/2014/main" id="{80F7A977-5E0C-240F-F768-592D430F5117}"/>
                </a:ext>
              </a:extLst>
            </p:cNvPr>
            <p:cNvSpPr txBox="1"/>
            <p:nvPr/>
          </p:nvSpPr>
          <p:spPr>
            <a:xfrm>
              <a:off x="0" y="28575"/>
              <a:ext cx="177104" cy="72297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343"/>
                </a:lnSpc>
              </a:pPr>
              <a:endParaRPr sz="1200"/>
            </a:p>
          </p:txBody>
        </p:sp>
      </p:grpSp>
      <p:sp>
        <p:nvSpPr>
          <p:cNvPr id="8" name="Freeform 8">
            <a:extLst>
              <a:ext uri="{FF2B5EF4-FFF2-40B4-BE49-F238E27FC236}">
                <a16:creationId xmlns:a16="http://schemas.microsoft.com/office/drawing/2014/main" id="{A488B02B-DF65-EF36-6170-1B711811D73C}"/>
              </a:ext>
            </a:extLst>
          </p:cNvPr>
          <p:cNvSpPr/>
          <p:nvPr/>
        </p:nvSpPr>
        <p:spPr>
          <a:xfrm>
            <a:off x="0" y="0"/>
            <a:ext cx="1122945" cy="779203"/>
          </a:xfrm>
          <a:custGeom>
            <a:avLst/>
            <a:gdLst/>
            <a:ahLst/>
            <a:cxnLst/>
            <a:rect l="l" t="t" r="r" b="b"/>
            <a:pathLst>
              <a:path w="1684418" h="1168804">
                <a:moveTo>
                  <a:pt x="0" y="0"/>
                </a:moveTo>
                <a:lnTo>
                  <a:pt x="1684418" y="0"/>
                </a:lnTo>
                <a:lnTo>
                  <a:pt x="1684418" y="1168804"/>
                </a:lnTo>
                <a:lnTo>
                  <a:pt x="0" y="116880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6274" t="-13464"/>
            </a:stretch>
          </a:blipFill>
        </p:spPr>
        <p:txBody>
          <a:bodyPr/>
          <a:lstStyle/>
          <a:p>
            <a:endParaRPr lang="pt-BR" sz="1200"/>
          </a:p>
        </p:txBody>
      </p:sp>
      <p:sp>
        <p:nvSpPr>
          <p:cNvPr id="9" name="TextBox 9">
            <a:extLst>
              <a:ext uri="{FF2B5EF4-FFF2-40B4-BE49-F238E27FC236}">
                <a16:creationId xmlns:a16="http://schemas.microsoft.com/office/drawing/2014/main" id="{9CF7847A-DF0F-1873-685C-973B08D2894A}"/>
              </a:ext>
            </a:extLst>
          </p:cNvPr>
          <p:cNvSpPr txBox="1"/>
          <p:nvPr/>
        </p:nvSpPr>
        <p:spPr>
          <a:xfrm>
            <a:off x="1308303" y="225205"/>
            <a:ext cx="8138079" cy="55399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3600" b="1" dirty="0" err="1">
                <a:solidFill>
                  <a:srgbClr val="213764"/>
                </a:solidFill>
                <a:latin typeface="Aptos" panose="020B0004020202020204" pitchFamily="34" charset="0"/>
                <a:ea typeface="Barlow Heavy"/>
                <a:cs typeface="Barlow Heavy"/>
                <a:sym typeface="Barlow Heavy"/>
              </a:rPr>
              <a:t>Etapas</a:t>
            </a:r>
            <a:r>
              <a:rPr lang="en-US" sz="3600" b="1" dirty="0">
                <a:solidFill>
                  <a:srgbClr val="213764"/>
                </a:solidFill>
                <a:latin typeface="Aptos" panose="020B0004020202020204" pitchFamily="34" charset="0"/>
                <a:ea typeface="Barlow Heavy"/>
                <a:cs typeface="Barlow Heavy"/>
                <a:sym typeface="Barlow Heavy"/>
              </a:rPr>
              <a:t> do </a:t>
            </a:r>
            <a:r>
              <a:rPr lang="en-US" sz="3600" b="1" dirty="0" err="1">
                <a:solidFill>
                  <a:srgbClr val="213764"/>
                </a:solidFill>
                <a:latin typeface="Aptos" panose="020B0004020202020204" pitchFamily="34" charset="0"/>
                <a:ea typeface="Barlow Heavy"/>
                <a:cs typeface="Barlow Heavy"/>
                <a:sym typeface="Barlow Heavy"/>
              </a:rPr>
              <a:t>Processo</a:t>
            </a:r>
            <a:endParaRPr lang="en-US" sz="3600" b="1" dirty="0">
              <a:solidFill>
                <a:srgbClr val="213764"/>
              </a:solidFill>
              <a:latin typeface="Aptos" panose="020B0004020202020204" pitchFamily="34" charset="0"/>
              <a:ea typeface="Barlow Heavy"/>
              <a:cs typeface="Barlow Heavy"/>
              <a:sym typeface="Barlow Heavy"/>
            </a:endParaRP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7F73C868-472A-3991-E66D-021FC503CC48}"/>
              </a:ext>
            </a:extLst>
          </p:cNvPr>
          <p:cNvSpPr txBox="1"/>
          <p:nvPr/>
        </p:nvSpPr>
        <p:spPr>
          <a:xfrm>
            <a:off x="82902" y="1202514"/>
            <a:ext cx="6657446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pt-BR" b="1" dirty="0">
                <a:solidFill>
                  <a:srgbClr val="213764"/>
                </a:solidFill>
                <a:latin typeface="Barlow"/>
                <a:ea typeface="Barlow"/>
                <a:cs typeface="Barlow"/>
                <a:sym typeface="Barlow"/>
              </a:rPr>
              <a:t>Etapa 4: Manutenção</a:t>
            </a:r>
            <a:r>
              <a:rPr lang="pt-BR" dirty="0">
                <a:solidFill>
                  <a:srgbClr val="213764"/>
                </a:solidFill>
                <a:latin typeface="Barlow"/>
                <a:ea typeface="Barlow"/>
                <a:cs typeface="Barlow"/>
                <a:sym typeface="Barlow"/>
              </a:rPr>
              <a:t> – A manutenção prestada pela EAF será sem garantia de SLA para os atendimentos a terceiros, mas ainda sim garantindo a integridade de toda a infraestrutura implantada nas 03 infovias.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endParaRPr lang="pt-BR" dirty="0">
              <a:solidFill>
                <a:srgbClr val="213764"/>
              </a:solidFill>
              <a:latin typeface="Barlow"/>
              <a:ea typeface="Barlow"/>
              <a:cs typeface="Barlow"/>
              <a:sym typeface="Barlow"/>
            </a:endParaRP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pt-BR" dirty="0">
                <a:solidFill>
                  <a:srgbClr val="213764"/>
                </a:solidFill>
                <a:latin typeface="Barlow"/>
                <a:ea typeface="Barlow"/>
                <a:cs typeface="Barlow"/>
                <a:sym typeface="Barlow"/>
              </a:rPr>
              <a:t>Os períodos de manutenção passam a contar da data de emissão da LO pelo IBAMA como prevê a </a:t>
            </a:r>
            <a:r>
              <a:rPr lang="pt-BR" b="1" dirty="0">
                <a:solidFill>
                  <a:srgbClr val="213764"/>
                </a:solidFill>
                <a:latin typeface="Barlow"/>
                <a:ea typeface="Barlow"/>
                <a:cs typeface="Barlow"/>
                <a:sym typeface="Barlow"/>
              </a:rPr>
              <a:t>Etapa 1: Licença Operacional, </a:t>
            </a:r>
            <a:r>
              <a:rPr lang="pt-BR" dirty="0">
                <a:solidFill>
                  <a:srgbClr val="213764"/>
                </a:solidFill>
                <a:latin typeface="Barlow"/>
                <a:ea typeface="Barlow"/>
                <a:cs typeface="Barlow"/>
                <a:sym typeface="Barlow"/>
              </a:rPr>
              <a:t>temos prazos distintos para: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endParaRPr lang="pt-BR" dirty="0">
              <a:solidFill>
                <a:srgbClr val="213764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D9FE7283-605C-5A3E-348F-71BD6120AE9D}"/>
              </a:ext>
            </a:extLst>
          </p:cNvPr>
          <p:cNvSpPr txBox="1"/>
          <p:nvPr/>
        </p:nvSpPr>
        <p:spPr>
          <a:xfrm>
            <a:off x="4180114" y="5951676"/>
            <a:ext cx="38317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i="1" dirty="0"/>
              <a:t>Trecho da Portaria N.º 3010/ ANATEL </a:t>
            </a:r>
          </a:p>
        </p:txBody>
      </p:sp>
      <p:pic>
        <p:nvPicPr>
          <p:cNvPr id="10" name="Imagem 9">
            <a:extLst>
              <a:ext uri="{FF2B5EF4-FFF2-40B4-BE49-F238E27FC236}">
                <a16:creationId xmlns:a16="http://schemas.microsoft.com/office/drawing/2014/main" id="{F26E2072-AB83-CCB0-DD5C-D7AB4E8053E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902" y="4855682"/>
            <a:ext cx="11660803" cy="1095994"/>
          </a:xfrm>
          <a:prstGeom prst="rect">
            <a:avLst/>
          </a:prstGeom>
        </p:spPr>
      </p:pic>
      <p:sp>
        <p:nvSpPr>
          <p:cNvPr id="12" name="CaixaDeTexto 11">
            <a:extLst>
              <a:ext uri="{FF2B5EF4-FFF2-40B4-BE49-F238E27FC236}">
                <a16:creationId xmlns:a16="http://schemas.microsoft.com/office/drawing/2014/main" id="{CA3ED933-5A12-FF55-2A7E-AA06E25EF24D}"/>
              </a:ext>
            </a:extLst>
          </p:cNvPr>
          <p:cNvSpPr txBox="1"/>
          <p:nvPr/>
        </p:nvSpPr>
        <p:spPr>
          <a:xfrm>
            <a:off x="82902" y="3749483"/>
            <a:ext cx="780053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742950" lvl="1" indent="-285750" algn="just">
              <a:buFont typeface="Wingdings" panose="05000000000000000000" pitchFamily="2" charset="2"/>
              <a:buChar char="v"/>
            </a:pPr>
            <a:r>
              <a:rPr lang="pt-BR" dirty="0">
                <a:solidFill>
                  <a:srgbClr val="213764"/>
                </a:solidFill>
                <a:latin typeface="Barlow"/>
                <a:ea typeface="Barlow"/>
                <a:cs typeface="Barlow"/>
                <a:sym typeface="Barlow"/>
              </a:rPr>
              <a:t> Rede Metropolitana Óptica – RMO: </a:t>
            </a:r>
            <a:r>
              <a:rPr lang="pt-BR" b="1" dirty="0">
                <a:solidFill>
                  <a:srgbClr val="213764"/>
                </a:solidFill>
                <a:latin typeface="Barlow"/>
                <a:ea typeface="Barlow"/>
                <a:cs typeface="Barlow"/>
                <a:sym typeface="Barlow"/>
              </a:rPr>
              <a:t>06 meses após a emissão da LO.</a:t>
            </a:r>
          </a:p>
          <a:p>
            <a:pPr marL="742950" lvl="1" indent="-285750" algn="just">
              <a:buFont typeface="Wingdings" panose="05000000000000000000" pitchFamily="2" charset="2"/>
              <a:buChar char="v"/>
            </a:pPr>
            <a:r>
              <a:rPr lang="pt-BR" dirty="0">
                <a:solidFill>
                  <a:srgbClr val="213764"/>
                </a:solidFill>
                <a:latin typeface="Barlow"/>
                <a:ea typeface="Barlow"/>
                <a:cs typeface="Barlow"/>
                <a:sym typeface="Barlow"/>
              </a:rPr>
              <a:t> Backbone Subaquático e Terrestre: </a:t>
            </a:r>
            <a:r>
              <a:rPr lang="pt-BR" b="1" dirty="0">
                <a:solidFill>
                  <a:srgbClr val="213764"/>
                </a:solidFill>
                <a:latin typeface="Barlow"/>
                <a:ea typeface="Barlow"/>
                <a:cs typeface="Barlow"/>
                <a:sym typeface="Barlow"/>
              </a:rPr>
              <a:t>15 meses após a emissão da LO.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975854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B7ADF6-721E-5609-4E47-423A375C75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FAB619F0-88D4-51E0-0551-9CCDE028286C}"/>
              </a:ext>
            </a:extLst>
          </p:cNvPr>
          <p:cNvGrpSpPr/>
          <p:nvPr/>
        </p:nvGrpSpPr>
        <p:grpSpPr>
          <a:xfrm>
            <a:off x="11743705" y="1526652"/>
            <a:ext cx="448295" cy="3804698"/>
            <a:chOff x="0" y="0"/>
            <a:chExt cx="177104" cy="1503091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D91D01A2-8573-7F71-8EEC-DC25AE4073C3}"/>
                </a:ext>
              </a:extLst>
            </p:cNvPr>
            <p:cNvSpPr/>
            <p:nvPr/>
          </p:nvSpPr>
          <p:spPr>
            <a:xfrm>
              <a:off x="0" y="0"/>
              <a:ext cx="177104" cy="1503091"/>
            </a:xfrm>
            <a:custGeom>
              <a:avLst/>
              <a:gdLst/>
              <a:ahLst/>
              <a:cxnLst/>
              <a:rect l="l" t="t" r="r" b="b"/>
              <a:pathLst>
                <a:path w="177104" h="1503091">
                  <a:moveTo>
                    <a:pt x="0" y="0"/>
                  </a:moveTo>
                  <a:lnTo>
                    <a:pt x="177104" y="0"/>
                  </a:lnTo>
                  <a:lnTo>
                    <a:pt x="177104" y="1503091"/>
                  </a:lnTo>
                  <a:lnTo>
                    <a:pt x="0" y="1503091"/>
                  </a:lnTo>
                  <a:close/>
                </a:path>
              </a:pathLst>
            </a:custGeom>
            <a:solidFill>
              <a:srgbClr val="9DD354"/>
            </a:solidFill>
          </p:spPr>
          <p:txBody>
            <a:bodyPr/>
            <a:lstStyle/>
            <a:p>
              <a:endParaRPr lang="pt-BR" sz="1200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BE444762-542E-9BB2-364A-A844910E5823}"/>
                </a:ext>
              </a:extLst>
            </p:cNvPr>
            <p:cNvSpPr txBox="1"/>
            <p:nvPr/>
          </p:nvSpPr>
          <p:spPr>
            <a:xfrm>
              <a:off x="0" y="28575"/>
              <a:ext cx="177104" cy="1474516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343"/>
                </a:lnSpc>
              </a:pPr>
              <a:endParaRPr sz="1200"/>
            </a:p>
          </p:txBody>
        </p:sp>
      </p:grpSp>
      <p:grpSp>
        <p:nvGrpSpPr>
          <p:cNvPr id="5" name="Group 5">
            <a:extLst>
              <a:ext uri="{FF2B5EF4-FFF2-40B4-BE49-F238E27FC236}">
                <a16:creationId xmlns:a16="http://schemas.microsoft.com/office/drawing/2014/main" id="{81AE0A60-A073-3018-EB88-E00AEBD3BEC3}"/>
              </a:ext>
            </a:extLst>
          </p:cNvPr>
          <p:cNvGrpSpPr/>
          <p:nvPr/>
        </p:nvGrpSpPr>
        <p:grpSpPr>
          <a:xfrm>
            <a:off x="11743705" y="3429000"/>
            <a:ext cx="448295" cy="1902349"/>
            <a:chOff x="0" y="0"/>
            <a:chExt cx="177104" cy="751545"/>
          </a:xfrm>
        </p:grpSpPr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CE7BB0A1-7001-E98C-7C78-FC11BA2C90CC}"/>
                </a:ext>
              </a:extLst>
            </p:cNvPr>
            <p:cNvSpPr/>
            <p:nvPr/>
          </p:nvSpPr>
          <p:spPr>
            <a:xfrm>
              <a:off x="0" y="0"/>
              <a:ext cx="177104" cy="751545"/>
            </a:xfrm>
            <a:custGeom>
              <a:avLst/>
              <a:gdLst/>
              <a:ahLst/>
              <a:cxnLst/>
              <a:rect l="l" t="t" r="r" b="b"/>
              <a:pathLst>
                <a:path w="177104" h="751545">
                  <a:moveTo>
                    <a:pt x="0" y="0"/>
                  </a:moveTo>
                  <a:lnTo>
                    <a:pt x="177104" y="0"/>
                  </a:lnTo>
                  <a:lnTo>
                    <a:pt x="177104" y="751545"/>
                  </a:lnTo>
                  <a:lnTo>
                    <a:pt x="0" y="751545"/>
                  </a:lnTo>
                  <a:close/>
                </a:path>
              </a:pathLst>
            </a:custGeom>
            <a:solidFill>
              <a:srgbClr val="213764"/>
            </a:solidFill>
          </p:spPr>
          <p:txBody>
            <a:bodyPr/>
            <a:lstStyle/>
            <a:p>
              <a:endParaRPr lang="pt-BR" sz="1200"/>
            </a:p>
          </p:txBody>
        </p:sp>
        <p:sp>
          <p:nvSpPr>
            <p:cNvPr id="7" name="TextBox 7">
              <a:extLst>
                <a:ext uri="{FF2B5EF4-FFF2-40B4-BE49-F238E27FC236}">
                  <a16:creationId xmlns:a16="http://schemas.microsoft.com/office/drawing/2014/main" id="{214CE811-6E94-BEC9-0BC8-F55768475F02}"/>
                </a:ext>
              </a:extLst>
            </p:cNvPr>
            <p:cNvSpPr txBox="1"/>
            <p:nvPr/>
          </p:nvSpPr>
          <p:spPr>
            <a:xfrm>
              <a:off x="0" y="28575"/>
              <a:ext cx="177104" cy="72297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343"/>
                </a:lnSpc>
              </a:pPr>
              <a:endParaRPr sz="1200"/>
            </a:p>
          </p:txBody>
        </p:sp>
      </p:grpSp>
      <p:sp>
        <p:nvSpPr>
          <p:cNvPr id="8" name="Freeform 8">
            <a:extLst>
              <a:ext uri="{FF2B5EF4-FFF2-40B4-BE49-F238E27FC236}">
                <a16:creationId xmlns:a16="http://schemas.microsoft.com/office/drawing/2014/main" id="{1B1AE921-E32A-1A05-A57A-337775B1A525}"/>
              </a:ext>
            </a:extLst>
          </p:cNvPr>
          <p:cNvSpPr/>
          <p:nvPr/>
        </p:nvSpPr>
        <p:spPr>
          <a:xfrm>
            <a:off x="0" y="0"/>
            <a:ext cx="1122945" cy="779203"/>
          </a:xfrm>
          <a:custGeom>
            <a:avLst/>
            <a:gdLst/>
            <a:ahLst/>
            <a:cxnLst/>
            <a:rect l="l" t="t" r="r" b="b"/>
            <a:pathLst>
              <a:path w="1684418" h="1168804">
                <a:moveTo>
                  <a:pt x="0" y="0"/>
                </a:moveTo>
                <a:lnTo>
                  <a:pt x="1684418" y="0"/>
                </a:lnTo>
                <a:lnTo>
                  <a:pt x="1684418" y="1168804"/>
                </a:lnTo>
                <a:lnTo>
                  <a:pt x="0" y="116880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6274" t="-13464"/>
            </a:stretch>
          </a:blipFill>
        </p:spPr>
        <p:txBody>
          <a:bodyPr/>
          <a:lstStyle/>
          <a:p>
            <a:endParaRPr lang="pt-BR" sz="1200"/>
          </a:p>
        </p:txBody>
      </p:sp>
      <p:sp>
        <p:nvSpPr>
          <p:cNvPr id="9" name="TextBox 9">
            <a:extLst>
              <a:ext uri="{FF2B5EF4-FFF2-40B4-BE49-F238E27FC236}">
                <a16:creationId xmlns:a16="http://schemas.microsoft.com/office/drawing/2014/main" id="{4322F3F5-0F16-069E-3FF5-4F519027433E}"/>
              </a:ext>
            </a:extLst>
          </p:cNvPr>
          <p:cNvSpPr txBox="1"/>
          <p:nvPr/>
        </p:nvSpPr>
        <p:spPr>
          <a:xfrm>
            <a:off x="1308303" y="225205"/>
            <a:ext cx="8138079" cy="55399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3600" b="1" dirty="0" err="1">
                <a:solidFill>
                  <a:srgbClr val="213764"/>
                </a:solidFill>
                <a:latin typeface="Aptos" panose="020B0004020202020204" pitchFamily="34" charset="0"/>
                <a:ea typeface="Barlow Heavy"/>
                <a:cs typeface="Barlow Heavy"/>
                <a:sym typeface="Barlow Heavy"/>
              </a:rPr>
              <a:t>Etapas</a:t>
            </a:r>
            <a:r>
              <a:rPr lang="en-US" sz="3600" b="1" dirty="0">
                <a:solidFill>
                  <a:srgbClr val="213764"/>
                </a:solidFill>
                <a:latin typeface="Aptos" panose="020B0004020202020204" pitchFamily="34" charset="0"/>
                <a:ea typeface="Barlow Heavy"/>
                <a:cs typeface="Barlow Heavy"/>
                <a:sym typeface="Barlow Heavy"/>
              </a:rPr>
              <a:t> do </a:t>
            </a:r>
            <a:r>
              <a:rPr lang="en-US" sz="3600" b="1" dirty="0" err="1">
                <a:solidFill>
                  <a:srgbClr val="213764"/>
                </a:solidFill>
                <a:latin typeface="Aptos" panose="020B0004020202020204" pitchFamily="34" charset="0"/>
                <a:ea typeface="Barlow Heavy"/>
                <a:cs typeface="Barlow Heavy"/>
                <a:sym typeface="Barlow Heavy"/>
              </a:rPr>
              <a:t>Processo</a:t>
            </a:r>
            <a:endParaRPr lang="en-US" sz="3600" b="1" dirty="0">
              <a:solidFill>
                <a:srgbClr val="213764"/>
              </a:solidFill>
              <a:latin typeface="Aptos" panose="020B0004020202020204" pitchFamily="34" charset="0"/>
              <a:ea typeface="Barlow Heavy"/>
              <a:cs typeface="Barlow Heavy"/>
              <a:sym typeface="Barlow Heavy"/>
            </a:endParaRP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08183BA7-C2E1-71FA-1033-9FB97F2927D2}"/>
              </a:ext>
            </a:extLst>
          </p:cNvPr>
          <p:cNvSpPr txBox="1"/>
          <p:nvPr/>
        </p:nvSpPr>
        <p:spPr>
          <a:xfrm>
            <a:off x="82902" y="1202514"/>
            <a:ext cx="6657446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pt-BR" b="1" dirty="0">
                <a:solidFill>
                  <a:srgbClr val="213764"/>
                </a:solidFill>
                <a:latin typeface="Barlow"/>
                <a:ea typeface="Barlow"/>
                <a:cs typeface="Barlow"/>
                <a:sym typeface="Barlow"/>
              </a:rPr>
              <a:t>Etapa 4: Manutenção</a:t>
            </a:r>
            <a:r>
              <a:rPr lang="pt-BR" dirty="0">
                <a:solidFill>
                  <a:srgbClr val="213764"/>
                </a:solidFill>
                <a:latin typeface="Barlow"/>
                <a:ea typeface="Barlow"/>
                <a:cs typeface="Barlow"/>
                <a:sym typeface="Barlow"/>
              </a:rPr>
              <a:t> </a:t>
            </a:r>
            <a:r>
              <a:rPr lang="pt-BR" b="1" dirty="0">
                <a:solidFill>
                  <a:srgbClr val="213764"/>
                </a:solidFill>
                <a:latin typeface="Barlow"/>
                <a:ea typeface="Barlow"/>
                <a:cs typeface="Barlow"/>
                <a:sym typeface="Barlow"/>
              </a:rPr>
              <a:t>RMO </a:t>
            </a:r>
            <a:r>
              <a:rPr lang="pt-BR" dirty="0">
                <a:solidFill>
                  <a:srgbClr val="213764"/>
                </a:solidFill>
                <a:latin typeface="Barlow"/>
                <a:ea typeface="Barlow"/>
                <a:cs typeface="Barlow"/>
                <a:sym typeface="Barlow"/>
              </a:rPr>
              <a:t>– Para os itens de manutenção dentro do escopo da RMO o período de manutenção indicados por esta portaria seria de </a:t>
            </a:r>
            <a:r>
              <a:rPr lang="pt-BR" b="1" dirty="0">
                <a:solidFill>
                  <a:srgbClr val="213764"/>
                </a:solidFill>
                <a:latin typeface="Barlow"/>
                <a:ea typeface="Barlow"/>
                <a:cs typeface="Barlow"/>
                <a:sym typeface="Barlow"/>
              </a:rPr>
              <a:t>06 meses </a:t>
            </a:r>
            <a:r>
              <a:rPr lang="pt-BR" dirty="0">
                <a:solidFill>
                  <a:srgbClr val="213764"/>
                </a:solidFill>
                <a:latin typeface="Barlow"/>
                <a:ea typeface="Barlow"/>
                <a:cs typeface="Barlow"/>
                <a:sym typeface="Barlow"/>
              </a:rPr>
              <a:t>contatos a partir da emissão da LO pelo IBAMA.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endParaRPr lang="pt-BR" dirty="0">
              <a:solidFill>
                <a:srgbClr val="213764"/>
              </a:solidFill>
              <a:latin typeface="Barlow"/>
              <a:ea typeface="Barlow"/>
              <a:cs typeface="Barlow"/>
              <a:sym typeface="Barlow"/>
            </a:endParaRPr>
          </a:p>
          <a:p>
            <a:pPr marL="285750" indent="-285750" algn="just">
              <a:buFont typeface="Wingdings" panose="05000000000000000000" pitchFamily="2" charset="2"/>
              <a:buChar char="v"/>
            </a:pPr>
            <a:endParaRPr lang="pt-BR" dirty="0">
              <a:solidFill>
                <a:srgbClr val="213764"/>
              </a:solidFill>
              <a:latin typeface="Barlow"/>
              <a:ea typeface="Barlow"/>
              <a:cs typeface="Barlow"/>
              <a:sym typeface="Barlow"/>
            </a:endParaRPr>
          </a:p>
          <a:p>
            <a:pPr marL="285750" indent="-285750" algn="just">
              <a:buFont typeface="Wingdings" panose="05000000000000000000" pitchFamily="2" charset="2"/>
              <a:buChar char="v"/>
            </a:pPr>
            <a:endParaRPr lang="pt-BR" dirty="0">
              <a:solidFill>
                <a:srgbClr val="213764"/>
              </a:solidFill>
              <a:latin typeface="Barlow"/>
              <a:ea typeface="Barlow"/>
              <a:cs typeface="Barlow"/>
              <a:sym typeface="Barlow"/>
            </a:endParaRPr>
          </a:p>
          <a:p>
            <a:pPr marL="285750" indent="-285750" algn="just">
              <a:buFont typeface="Wingdings" panose="05000000000000000000" pitchFamily="2" charset="2"/>
              <a:buChar char="v"/>
            </a:pPr>
            <a:endParaRPr lang="pt-BR" dirty="0">
              <a:solidFill>
                <a:srgbClr val="213764"/>
              </a:solidFill>
              <a:latin typeface="Barlow"/>
              <a:ea typeface="Barlow"/>
              <a:cs typeface="Barlow"/>
              <a:sym typeface="Barlow"/>
            </a:endParaRPr>
          </a:p>
          <a:p>
            <a:pPr marL="285750" indent="-285750" algn="just">
              <a:buFont typeface="Wingdings" panose="05000000000000000000" pitchFamily="2" charset="2"/>
              <a:buChar char="v"/>
            </a:pPr>
            <a:endParaRPr lang="pt-BR" dirty="0">
              <a:solidFill>
                <a:srgbClr val="213764"/>
              </a:solidFill>
              <a:latin typeface="Barlow"/>
              <a:ea typeface="Barlow"/>
              <a:cs typeface="Barlow"/>
              <a:sym typeface="Barlow"/>
            </a:endParaRPr>
          </a:p>
          <a:p>
            <a:pPr marL="285750" indent="-285750" algn="just">
              <a:buFont typeface="Wingdings" panose="05000000000000000000" pitchFamily="2" charset="2"/>
              <a:buChar char="v"/>
            </a:pPr>
            <a:endParaRPr lang="pt-BR" dirty="0">
              <a:solidFill>
                <a:srgbClr val="213764"/>
              </a:solidFill>
              <a:latin typeface="Barlow"/>
              <a:ea typeface="Barlow"/>
              <a:cs typeface="Barlow"/>
              <a:sym typeface="Barlow"/>
            </a:endParaRP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pt-BR" b="1" dirty="0">
                <a:solidFill>
                  <a:srgbClr val="213764"/>
                </a:solidFill>
                <a:latin typeface="Barlow"/>
                <a:ea typeface="Barlow"/>
                <a:cs typeface="Barlow"/>
                <a:sym typeface="Barlow"/>
              </a:rPr>
              <a:t>Etapa 4: Manutenção</a:t>
            </a:r>
            <a:r>
              <a:rPr lang="pt-BR" dirty="0">
                <a:solidFill>
                  <a:srgbClr val="213764"/>
                </a:solidFill>
                <a:latin typeface="Barlow"/>
                <a:ea typeface="Barlow"/>
                <a:cs typeface="Barlow"/>
                <a:sym typeface="Barlow"/>
              </a:rPr>
              <a:t> </a:t>
            </a:r>
            <a:r>
              <a:rPr lang="pt-BR" b="1" dirty="0">
                <a:solidFill>
                  <a:srgbClr val="213764"/>
                </a:solidFill>
                <a:latin typeface="Barlow"/>
                <a:ea typeface="Barlow"/>
                <a:cs typeface="Barlow"/>
                <a:sym typeface="Barlow"/>
              </a:rPr>
              <a:t>Backbone Subaquático </a:t>
            </a:r>
            <a:r>
              <a:rPr lang="pt-BR" dirty="0">
                <a:solidFill>
                  <a:srgbClr val="213764"/>
                </a:solidFill>
                <a:latin typeface="Barlow"/>
                <a:ea typeface="Barlow"/>
                <a:cs typeface="Barlow"/>
                <a:sym typeface="Barlow"/>
              </a:rPr>
              <a:t>– Para os itens de manutenção dentro do escopo do Backbone subaquático e Terrestre o período de manutenção indicados por esta portaria seria de </a:t>
            </a:r>
            <a:r>
              <a:rPr lang="pt-BR" b="1" dirty="0">
                <a:solidFill>
                  <a:srgbClr val="213764"/>
                </a:solidFill>
                <a:latin typeface="Barlow"/>
                <a:ea typeface="Barlow"/>
                <a:cs typeface="Barlow"/>
                <a:sym typeface="Barlow"/>
              </a:rPr>
              <a:t>15 meses </a:t>
            </a:r>
            <a:r>
              <a:rPr lang="pt-BR" dirty="0">
                <a:solidFill>
                  <a:srgbClr val="213764"/>
                </a:solidFill>
                <a:latin typeface="Barlow"/>
                <a:ea typeface="Barlow"/>
                <a:cs typeface="Barlow"/>
                <a:sym typeface="Barlow"/>
              </a:rPr>
              <a:t>contatos a partir da emissão da LO pelo IBAMA.</a:t>
            </a:r>
          </a:p>
        </p:txBody>
      </p:sp>
      <p:pic>
        <p:nvPicPr>
          <p:cNvPr id="12" name="Imagem 11">
            <a:extLst>
              <a:ext uri="{FF2B5EF4-FFF2-40B4-BE49-F238E27FC236}">
                <a16:creationId xmlns:a16="http://schemas.microsoft.com/office/drawing/2014/main" id="{AD13EFCA-46DE-B6EB-BC22-ED5B4592BC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131" y="5434096"/>
            <a:ext cx="9447561" cy="1253738"/>
          </a:xfrm>
          <a:prstGeom prst="rect">
            <a:avLst/>
          </a:prstGeom>
        </p:spPr>
      </p:pic>
      <p:pic>
        <p:nvPicPr>
          <p:cNvPr id="14" name="Imagem 13">
            <a:extLst>
              <a:ext uri="{FF2B5EF4-FFF2-40B4-BE49-F238E27FC236}">
                <a16:creationId xmlns:a16="http://schemas.microsoft.com/office/drawing/2014/main" id="{5E512B29-4113-78BC-521E-68CC82F29C7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902" y="2453361"/>
            <a:ext cx="9447560" cy="975639"/>
          </a:xfrm>
          <a:prstGeom prst="rect">
            <a:avLst/>
          </a:prstGeom>
        </p:spPr>
      </p:pic>
      <p:sp>
        <p:nvSpPr>
          <p:cNvPr id="17" name="CaixaDeTexto 16">
            <a:extLst>
              <a:ext uri="{FF2B5EF4-FFF2-40B4-BE49-F238E27FC236}">
                <a16:creationId xmlns:a16="http://schemas.microsoft.com/office/drawing/2014/main" id="{494E41D5-50C3-65F1-6AC2-8EF77C751137}"/>
              </a:ext>
            </a:extLst>
          </p:cNvPr>
          <p:cNvSpPr txBox="1"/>
          <p:nvPr/>
        </p:nvSpPr>
        <p:spPr>
          <a:xfrm>
            <a:off x="3202493" y="6544228"/>
            <a:ext cx="38317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i="1" dirty="0"/>
              <a:t>Trecho da Portaria N.º 3010/ ANATEL </a:t>
            </a:r>
          </a:p>
        </p:txBody>
      </p:sp>
    </p:spTree>
    <p:extLst>
      <p:ext uri="{BB962C8B-B14F-4D97-AF65-F5344CB8AC3E}">
        <p14:creationId xmlns:p14="http://schemas.microsoft.com/office/powerpoint/2010/main" val="29023618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8A25AD-4FD5-EC19-E4BC-F56F83FBA7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317F8A24-EF84-C953-D0FF-7C33721CBC55}"/>
              </a:ext>
            </a:extLst>
          </p:cNvPr>
          <p:cNvGrpSpPr/>
          <p:nvPr/>
        </p:nvGrpSpPr>
        <p:grpSpPr>
          <a:xfrm>
            <a:off x="11743705" y="1526652"/>
            <a:ext cx="448295" cy="3804698"/>
            <a:chOff x="0" y="0"/>
            <a:chExt cx="177104" cy="1503091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C67F6E50-B947-17C6-E548-0021EA3BF102}"/>
                </a:ext>
              </a:extLst>
            </p:cNvPr>
            <p:cNvSpPr/>
            <p:nvPr/>
          </p:nvSpPr>
          <p:spPr>
            <a:xfrm>
              <a:off x="0" y="0"/>
              <a:ext cx="177104" cy="1503091"/>
            </a:xfrm>
            <a:custGeom>
              <a:avLst/>
              <a:gdLst/>
              <a:ahLst/>
              <a:cxnLst/>
              <a:rect l="l" t="t" r="r" b="b"/>
              <a:pathLst>
                <a:path w="177104" h="1503091">
                  <a:moveTo>
                    <a:pt x="0" y="0"/>
                  </a:moveTo>
                  <a:lnTo>
                    <a:pt x="177104" y="0"/>
                  </a:lnTo>
                  <a:lnTo>
                    <a:pt x="177104" y="1503091"/>
                  </a:lnTo>
                  <a:lnTo>
                    <a:pt x="0" y="1503091"/>
                  </a:lnTo>
                  <a:close/>
                </a:path>
              </a:pathLst>
            </a:custGeom>
            <a:solidFill>
              <a:srgbClr val="9DD354"/>
            </a:solidFill>
          </p:spPr>
          <p:txBody>
            <a:bodyPr/>
            <a:lstStyle/>
            <a:p>
              <a:endParaRPr lang="pt-BR" sz="1200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50FC1547-2B37-EAFE-4814-4758F96F6882}"/>
                </a:ext>
              </a:extLst>
            </p:cNvPr>
            <p:cNvSpPr txBox="1"/>
            <p:nvPr/>
          </p:nvSpPr>
          <p:spPr>
            <a:xfrm>
              <a:off x="0" y="28575"/>
              <a:ext cx="177104" cy="1474516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343"/>
                </a:lnSpc>
              </a:pPr>
              <a:endParaRPr sz="1200"/>
            </a:p>
          </p:txBody>
        </p:sp>
      </p:grpSp>
      <p:grpSp>
        <p:nvGrpSpPr>
          <p:cNvPr id="5" name="Group 5">
            <a:extLst>
              <a:ext uri="{FF2B5EF4-FFF2-40B4-BE49-F238E27FC236}">
                <a16:creationId xmlns:a16="http://schemas.microsoft.com/office/drawing/2014/main" id="{AAADD32E-DA1F-6366-A978-E28C425A27EC}"/>
              </a:ext>
            </a:extLst>
          </p:cNvPr>
          <p:cNvGrpSpPr/>
          <p:nvPr/>
        </p:nvGrpSpPr>
        <p:grpSpPr>
          <a:xfrm>
            <a:off x="11743705" y="3429000"/>
            <a:ext cx="448295" cy="1902349"/>
            <a:chOff x="0" y="0"/>
            <a:chExt cx="177104" cy="751545"/>
          </a:xfrm>
        </p:grpSpPr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E26C9DB2-B28D-88A0-AF33-9F795C5E599A}"/>
                </a:ext>
              </a:extLst>
            </p:cNvPr>
            <p:cNvSpPr/>
            <p:nvPr/>
          </p:nvSpPr>
          <p:spPr>
            <a:xfrm>
              <a:off x="0" y="0"/>
              <a:ext cx="177104" cy="751545"/>
            </a:xfrm>
            <a:custGeom>
              <a:avLst/>
              <a:gdLst/>
              <a:ahLst/>
              <a:cxnLst/>
              <a:rect l="l" t="t" r="r" b="b"/>
              <a:pathLst>
                <a:path w="177104" h="751545">
                  <a:moveTo>
                    <a:pt x="0" y="0"/>
                  </a:moveTo>
                  <a:lnTo>
                    <a:pt x="177104" y="0"/>
                  </a:lnTo>
                  <a:lnTo>
                    <a:pt x="177104" y="751545"/>
                  </a:lnTo>
                  <a:lnTo>
                    <a:pt x="0" y="751545"/>
                  </a:lnTo>
                  <a:close/>
                </a:path>
              </a:pathLst>
            </a:custGeom>
            <a:solidFill>
              <a:srgbClr val="213764"/>
            </a:solidFill>
          </p:spPr>
          <p:txBody>
            <a:bodyPr/>
            <a:lstStyle/>
            <a:p>
              <a:endParaRPr lang="pt-BR" sz="1200"/>
            </a:p>
          </p:txBody>
        </p:sp>
        <p:sp>
          <p:nvSpPr>
            <p:cNvPr id="7" name="TextBox 7">
              <a:extLst>
                <a:ext uri="{FF2B5EF4-FFF2-40B4-BE49-F238E27FC236}">
                  <a16:creationId xmlns:a16="http://schemas.microsoft.com/office/drawing/2014/main" id="{BA496532-FBA8-0155-F5D5-126D2A8841A8}"/>
                </a:ext>
              </a:extLst>
            </p:cNvPr>
            <p:cNvSpPr txBox="1"/>
            <p:nvPr/>
          </p:nvSpPr>
          <p:spPr>
            <a:xfrm>
              <a:off x="0" y="28575"/>
              <a:ext cx="177104" cy="72297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343"/>
                </a:lnSpc>
              </a:pPr>
              <a:endParaRPr sz="1200"/>
            </a:p>
          </p:txBody>
        </p:sp>
      </p:grpSp>
      <p:sp>
        <p:nvSpPr>
          <p:cNvPr id="8" name="Freeform 8">
            <a:extLst>
              <a:ext uri="{FF2B5EF4-FFF2-40B4-BE49-F238E27FC236}">
                <a16:creationId xmlns:a16="http://schemas.microsoft.com/office/drawing/2014/main" id="{59EED936-24A4-3507-4F1E-61574C91CA7B}"/>
              </a:ext>
            </a:extLst>
          </p:cNvPr>
          <p:cNvSpPr/>
          <p:nvPr/>
        </p:nvSpPr>
        <p:spPr>
          <a:xfrm>
            <a:off x="0" y="0"/>
            <a:ext cx="1122945" cy="779203"/>
          </a:xfrm>
          <a:custGeom>
            <a:avLst/>
            <a:gdLst/>
            <a:ahLst/>
            <a:cxnLst/>
            <a:rect l="l" t="t" r="r" b="b"/>
            <a:pathLst>
              <a:path w="1684418" h="1168804">
                <a:moveTo>
                  <a:pt x="0" y="0"/>
                </a:moveTo>
                <a:lnTo>
                  <a:pt x="1684418" y="0"/>
                </a:lnTo>
                <a:lnTo>
                  <a:pt x="1684418" y="1168804"/>
                </a:lnTo>
                <a:lnTo>
                  <a:pt x="0" y="116880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6274" t="-13464"/>
            </a:stretch>
          </a:blipFill>
        </p:spPr>
        <p:txBody>
          <a:bodyPr/>
          <a:lstStyle/>
          <a:p>
            <a:endParaRPr lang="pt-BR" sz="1200"/>
          </a:p>
        </p:txBody>
      </p:sp>
      <p:sp>
        <p:nvSpPr>
          <p:cNvPr id="9" name="TextBox 9">
            <a:extLst>
              <a:ext uri="{FF2B5EF4-FFF2-40B4-BE49-F238E27FC236}">
                <a16:creationId xmlns:a16="http://schemas.microsoft.com/office/drawing/2014/main" id="{2D1EE645-70E6-9929-93C6-4FB44E0D80AE}"/>
              </a:ext>
            </a:extLst>
          </p:cNvPr>
          <p:cNvSpPr txBox="1"/>
          <p:nvPr/>
        </p:nvSpPr>
        <p:spPr>
          <a:xfrm>
            <a:off x="1308303" y="225205"/>
            <a:ext cx="8138079" cy="55399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3600" b="1" dirty="0" err="1">
                <a:solidFill>
                  <a:srgbClr val="213764"/>
                </a:solidFill>
                <a:latin typeface="Aptos" panose="020B0004020202020204" pitchFamily="34" charset="0"/>
                <a:ea typeface="Barlow Heavy"/>
                <a:cs typeface="Barlow Heavy"/>
                <a:sym typeface="Barlow Heavy"/>
              </a:rPr>
              <a:t>Etapas</a:t>
            </a:r>
            <a:r>
              <a:rPr lang="en-US" sz="3600" b="1" dirty="0">
                <a:solidFill>
                  <a:srgbClr val="213764"/>
                </a:solidFill>
                <a:latin typeface="Aptos" panose="020B0004020202020204" pitchFamily="34" charset="0"/>
                <a:ea typeface="Barlow Heavy"/>
                <a:cs typeface="Barlow Heavy"/>
                <a:sym typeface="Barlow Heavy"/>
              </a:rPr>
              <a:t> do </a:t>
            </a:r>
            <a:r>
              <a:rPr lang="en-US" sz="3600" b="1" dirty="0" err="1">
                <a:solidFill>
                  <a:srgbClr val="213764"/>
                </a:solidFill>
                <a:latin typeface="Aptos" panose="020B0004020202020204" pitchFamily="34" charset="0"/>
                <a:ea typeface="Barlow Heavy"/>
                <a:cs typeface="Barlow Heavy"/>
                <a:sym typeface="Barlow Heavy"/>
              </a:rPr>
              <a:t>Processo</a:t>
            </a:r>
            <a:endParaRPr lang="en-US" sz="3600" b="1" dirty="0">
              <a:solidFill>
                <a:srgbClr val="213764"/>
              </a:solidFill>
              <a:latin typeface="Aptos" panose="020B0004020202020204" pitchFamily="34" charset="0"/>
              <a:ea typeface="Barlow Heavy"/>
              <a:cs typeface="Barlow Heavy"/>
              <a:sym typeface="Barlow Heavy"/>
            </a:endParaRP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E2569041-F473-FB84-9258-864238EB29F9}"/>
              </a:ext>
            </a:extLst>
          </p:cNvPr>
          <p:cNvSpPr txBox="1"/>
          <p:nvPr/>
        </p:nvSpPr>
        <p:spPr>
          <a:xfrm>
            <a:off x="82902" y="1202514"/>
            <a:ext cx="6657446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pt-BR" b="1" dirty="0">
                <a:solidFill>
                  <a:srgbClr val="213764"/>
                </a:solidFill>
                <a:latin typeface="Barlow"/>
                <a:ea typeface="Barlow"/>
                <a:cs typeface="Barlow"/>
                <a:sym typeface="Barlow"/>
              </a:rPr>
              <a:t>Etapa 4: Manutenção</a:t>
            </a:r>
            <a:r>
              <a:rPr lang="pt-BR" dirty="0">
                <a:solidFill>
                  <a:srgbClr val="213764"/>
                </a:solidFill>
                <a:latin typeface="Barlow"/>
                <a:ea typeface="Barlow"/>
                <a:cs typeface="Barlow"/>
                <a:sym typeface="Barlow"/>
              </a:rPr>
              <a:t> </a:t>
            </a:r>
            <a:r>
              <a:rPr lang="pt-BR" b="1" dirty="0">
                <a:solidFill>
                  <a:srgbClr val="213764"/>
                </a:solidFill>
                <a:latin typeface="Barlow"/>
                <a:ea typeface="Barlow"/>
                <a:cs typeface="Barlow"/>
                <a:sym typeface="Barlow"/>
              </a:rPr>
              <a:t>RMO </a:t>
            </a:r>
            <a:r>
              <a:rPr lang="pt-BR" dirty="0">
                <a:solidFill>
                  <a:srgbClr val="213764"/>
                </a:solidFill>
                <a:latin typeface="Barlow"/>
                <a:ea typeface="Barlow"/>
                <a:cs typeface="Barlow"/>
                <a:sym typeface="Barlow"/>
              </a:rPr>
              <a:t>– Hoje temos um total de 23 RMO instaladas distribuídas pelas infovias da seguinte forma: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endParaRPr lang="pt-BR" dirty="0">
              <a:solidFill>
                <a:srgbClr val="213764"/>
              </a:solidFill>
              <a:latin typeface="Barlow"/>
              <a:ea typeface="Barlow"/>
              <a:cs typeface="Barlow"/>
              <a:sym typeface="Barlow"/>
            </a:endParaRPr>
          </a:p>
          <a:p>
            <a:pPr marL="742950" lvl="1" indent="-285750" algn="just">
              <a:buFont typeface="Wingdings" panose="05000000000000000000" pitchFamily="2" charset="2"/>
              <a:buChar char="v"/>
            </a:pPr>
            <a:r>
              <a:rPr lang="pt-BR" dirty="0">
                <a:solidFill>
                  <a:srgbClr val="213764"/>
                </a:solidFill>
                <a:latin typeface="Barlow"/>
                <a:ea typeface="Barlow"/>
                <a:cs typeface="Barlow"/>
                <a:sym typeface="Barlow"/>
              </a:rPr>
              <a:t> Infovia 02: 13 RMO</a:t>
            </a:r>
          </a:p>
          <a:p>
            <a:pPr marL="742950" lvl="1" indent="-285750" algn="just">
              <a:buFont typeface="Wingdings" panose="05000000000000000000" pitchFamily="2" charset="2"/>
              <a:buChar char="v"/>
            </a:pPr>
            <a:r>
              <a:rPr lang="pt-BR" dirty="0">
                <a:solidFill>
                  <a:srgbClr val="213764"/>
                </a:solidFill>
                <a:latin typeface="Barlow"/>
                <a:ea typeface="Barlow"/>
                <a:cs typeface="Barlow"/>
                <a:sym typeface="Barlow"/>
              </a:rPr>
              <a:t>Infovia 03: 06 RMO</a:t>
            </a:r>
          </a:p>
          <a:p>
            <a:pPr marL="742950" lvl="1" indent="-285750" algn="just">
              <a:buFont typeface="Wingdings" panose="05000000000000000000" pitchFamily="2" charset="2"/>
              <a:buChar char="v"/>
            </a:pPr>
            <a:r>
              <a:rPr lang="pt-BR" dirty="0">
                <a:solidFill>
                  <a:srgbClr val="213764"/>
                </a:solidFill>
                <a:latin typeface="Barlow"/>
                <a:ea typeface="Barlow"/>
                <a:cs typeface="Barlow"/>
                <a:sym typeface="Barlow"/>
              </a:rPr>
              <a:t>Infovia 04: 04 RMO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endParaRPr lang="pt-BR" dirty="0">
              <a:solidFill>
                <a:srgbClr val="213764"/>
              </a:solidFill>
              <a:latin typeface="Barlow"/>
              <a:ea typeface="Barlow"/>
              <a:cs typeface="Barlow"/>
              <a:sym typeface="Barlow"/>
            </a:endParaRPr>
          </a:p>
          <a:p>
            <a:pPr marL="285750" indent="-285750" algn="just">
              <a:buFont typeface="Wingdings" panose="05000000000000000000" pitchFamily="2" charset="2"/>
              <a:buChar char="v"/>
            </a:pPr>
            <a:endParaRPr lang="pt-BR" dirty="0">
              <a:solidFill>
                <a:srgbClr val="213764"/>
              </a:solidFill>
              <a:latin typeface="Barlow"/>
              <a:ea typeface="Barlow"/>
              <a:cs typeface="Barlow"/>
              <a:sym typeface="Barlow"/>
            </a:endParaRPr>
          </a:p>
          <a:p>
            <a:pPr marL="285750" indent="-285750" algn="just">
              <a:buFont typeface="Wingdings" panose="05000000000000000000" pitchFamily="2" charset="2"/>
              <a:buChar char="v"/>
            </a:pPr>
            <a:endParaRPr lang="pt-BR" dirty="0">
              <a:solidFill>
                <a:srgbClr val="213764"/>
              </a:solidFill>
              <a:latin typeface="Barlow"/>
              <a:ea typeface="Barlow"/>
              <a:cs typeface="Barlow"/>
              <a:sym typeface="Barlow"/>
            </a:endParaRP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pt-BR" b="1" dirty="0">
                <a:solidFill>
                  <a:srgbClr val="213764"/>
                </a:solidFill>
                <a:latin typeface="Barlow"/>
                <a:ea typeface="Barlow"/>
                <a:cs typeface="Barlow"/>
                <a:sym typeface="Barlow"/>
              </a:rPr>
              <a:t>Etapa 4: Manutenção</a:t>
            </a:r>
            <a:r>
              <a:rPr lang="pt-BR" dirty="0">
                <a:solidFill>
                  <a:srgbClr val="213764"/>
                </a:solidFill>
                <a:latin typeface="Barlow"/>
                <a:ea typeface="Barlow"/>
                <a:cs typeface="Barlow"/>
                <a:sym typeface="Barlow"/>
              </a:rPr>
              <a:t> </a:t>
            </a:r>
            <a:r>
              <a:rPr lang="pt-BR" b="1" dirty="0">
                <a:solidFill>
                  <a:srgbClr val="213764"/>
                </a:solidFill>
                <a:latin typeface="Barlow"/>
                <a:ea typeface="Barlow"/>
                <a:cs typeface="Barlow"/>
                <a:sym typeface="Barlow"/>
              </a:rPr>
              <a:t>Backbone Subaquático </a:t>
            </a:r>
            <a:r>
              <a:rPr lang="pt-BR" dirty="0">
                <a:solidFill>
                  <a:srgbClr val="213764"/>
                </a:solidFill>
                <a:latin typeface="Barlow"/>
                <a:ea typeface="Barlow"/>
                <a:cs typeface="Barlow"/>
                <a:sym typeface="Barlow"/>
              </a:rPr>
              <a:t>– Hoje temos um total de 03 infovias implantadas distribuídas da seguinte forma: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endParaRPr lang="pt-BR" dirty="0">
              <a:solidFill>
                <a:srgbClr val="213764"/>
              </a:solidFill>
              <a:latin typeface="Barlow"/>
              <a:ea typeface="Barlow"/>
              <a:cs typeface="Barlow"/>
              <a:sym typeface="Barlow"/>
            </a:endParaRPr>
          </a:p>
          <a:p>
            <a:pPr marL="742950" lvl="1" indent="-285750" algn="just">
              <a:buFont typeface="Wingdings" panose="05000000000000000000" pitchFamily="2" charset="2"/>
              <a:buChar char="v"/>
            </a:pPr>
            <a:r>
              <a:rPr lang="pt-BR" dirty="0">
                <a:solidFill>
                  <a:srgbClr val="213764"/>
                </a:solidFill>
                <a:latin typeface="Barlow"/>
                <a:ea typeface="Barlow"/>
                <a:cs typeface="Barlow"/>
                <a:sym typeface="Barlow"/>
              </a:rPr>
              <a:t>Infovia 02: 1.085,8 km </a:t>
            </a:r>
          </a:p>
          <a:p>
            <a:pPr marL="742950" lvl="1" indent="-285750" algn="just">
              <a:buFont typeface="Wingdings" panose="05000000000000000000" pitchFamily="2" charset="2"/>
              <a:buChar char="v"/>
            </a:pPr>
            <a:r>
              <a:rPr lang="pt-BR" dirty="0">
                <a:solidFill>
                  <a:srgbClr val="213764"/>
                </a:solidFill>
                <a:latin typeface="Barlow"/>
                <a:ea typeface="Barlow"/>
                <a:cs typeface="Barlow"/>
                <a:sym typeface="Barlow"/>
              </a:rPr>
              <a:t>Infovia 03: 780,8 km</a:t>
            </a:r>
          </a:p>
          <a:p>
            <a:pPr marL="742950" lvl="1" indent="-285750" algn="just">
              <a:buFont typeface="Wingdings" panose="05000000000000000000" pitchFamily="2" charset="2"/>
              <a:buChar char="v"/>
            </a:pPr>
            <a:r>
              <a:rPr lang="pt-BR" dirty="0">
                <a:solidFill>
                  <a:srgbClr val="213764"/>
                </a:solidFill>
                <a:latin typeface="Barlow"/>
                <a:ea typeface="Barlow"/>
                <a:cs typeface="Barlow"/>
                <a:sym typeface="Barlow"/>
              </a:rPr>
              <a:t>Infovia 04: 465,4 km</a:t>
            </a:r>
          </a:p>
          <a:p>
            <a:pPr marL="742950" lvl="1" indent="-285750" algn="just">
              <a:buFont typeface="Wingdings" panose="05000000000000000000" pitchFamily="2" charset="2"/>
              <a:buChar char="v"/>
            </a:pPr>
            <a:endParaRPr lang="pt-BR" dirty="0">
              <a:solidFill>
                <a:srgbClr val="213764"/>
              </a:solidFill>
              <a:latin typeface="Barlow"/>
              <a:ea typeface="Barlow"/>
              <a:cs typeface="Barlow"/>
              <a:sym typeface="Barlow"/>
            </a:endParaRPr>
          </a:p>
          <a:p>
            <a:pPr marL="742950" lvl="1" indent="-285750" algn="just">
              <a:buFont typeface="Wingdings" panose="05000000000000000000" pitchFamily="2" charset="2"/>
              <a:buChar char="v"/>
            </a:pPr>
            <a:r>
              <a:rPr lang="pt-BR" dirty="0">
                <a:solidFill>
                  <a:srgbClr val="213764"/>
                </a:solidFill>
                <a:latin typeface="Barlow"/>
                <a:ea typeface="Barlow"/>
                <a:cs typeface="Barlow"/>
                <a:sym typeface="Barlow"/>
              </a:rPr>
              <a:t>23 CMAD </a:t>
            </a:r>
            <a:r>
              <a:rPr lang="pt-BR" sz="1200" dirty="0">
                <a:solidFill>
                  <a:srgbClr val="213764"/>
                </a:solidFill>
                <a:latin typeface="Barlow"/>
                <a:ea typeface="Barlow"/>
                <a:cs typeface="Barlow"/>
                <a:sym typeface="Barlow"/>
              </a:rPr>
              <a:t>(Info 02:13 CMAD, Info 03:06 CMAD e Info 04: 04 CMAD)</a:t>
            </a:r>
          </a:p>
          <a:p>
            <a:pPr marL="742950" lvl="1" indent="-285750" algn="just">
              <a:buFont typeface="Wingdings" panose="05000000000000000000" pitchFamily="2" charset="2"/>
              <a:buChar char="v"/>
            </a:pPr>
            <a:r>
              <a:rPr lang="pt-BR" dirty="0">
                <a:solidFill>
                  <a:srgbClr val="213764"/>
                </a:solidFill>
                <a:latin typeface="Barlow"/>
                <a:ea typeface="Barlow"/>
                <a:cs typeface="Barlow"/>
                <a:sym typeface="Barlow"/>
              </a:rPr>
              <a:t>23 DWDM </a:t>
            </a:r>
            <a:r>
              <a:rPr lang="pt-BR" sz="1200" dirty="0">
                <a:solidFill>
                  <a:srgbClr val="213764"/>
                </a:solidFill>
                <a:latin typeface="Barlow"/>
                <a:ea typeface="Barlow"/>
                <a:cs typeface="Barlow"/>
                <a:sym typeface="Barlow"/>
              </a:rPr>
              <a:t>(Info 02:13 STO, Info 03 STO, 06 e Info 04: 04 STO)</a:t>
            </a:r>
          </a:p>
          <a:p>
            <a:pPr marL="742950" lvl="1" indent="-285750" algn="just">
              <a:buFont typeface="Wingdings" panose="05000000000000000000" pitchFamily="2" charset="2"/>
              <a:buChar char="v"/>
            </a:pPr>
            <a:r>
              <a:rPr lang="pt-BR" dirty="0">
                <a:solidFill>
                  <a:srgbClr val="213764"/>
                </a:solidFill>
                <a:latin typeface="Barlow"/>
                <a:ea typeface="Barlow"/>
                <a:cs typeface="Barlow"/>
                <a:sym typeface="Barlow"/>
              </a:rPr>
              <a:t>187km de </a:t>
            </a:r>
            <a:r>
              <a:rPr lang="pt-BR" sz="1200" dirty="0">
                <a:solidFill>
                  <a:srgbClr val="213764"/>
                </a:solidFill>
                <a:latin typeface="Barlow"/>
                <a:ea typeface="Barlow"/>
                <a:cs typeface="Barlow"/>
                <a:sym typeface="Barlow"/>
              </a:rPr>
              <a:t>(Backbone Terrestre)</a:t>
            </a:r>
          </a:p>
        </p:txBody>
      </p:sp>
      <p:graphicFrame>
        <p:nvGraphicFramePr>
          <p:cNvPr id="10" name="Tabela 9">
            <a:extLst>
              <a:ext uri="{FF2B5EF4-FFF2-40B4-BE49-F238E27FC236}">
                <a16:creationId xmlns:a16="http://schemas.microsoft.com/office/drawing/2014/main" id="{8E992040-1537-C030-F8CF-ABB0E15F72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1375334"/>
              </p:ext>
            </p:extLst>
          </p:nvPr>
        </p:nvGraphicFramePr>
        <p:xfrm>
          <a:off x="6765806" y="4228924"/>
          <a:ext cx="4952441" cy="24038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6314">
                  <a:extLst>
                    <a:ext uri="{9D8B030D-6E8A-4147-A177-3AD203B41FA5}">
                      <a16:colId xmlns:a16="http://schemas.microsoft.com/office/drawing/2014/main" val="3550769104"/>
                    </a:ext>
                  </a:extLst>
                </a:gridCol>
                <a:gridCol w="1201786">
                  <a:extLst>
                    <a:ext uri="{9D8B030D-6E8A-4147-A177-3AD203B41FA5}">
                      <a16:colId xmlns:a16="http://schemas.microsoft.com/office/drawing/2014/main" val="713598214"/>
                    </a:ext>
                  </a:extLst>
                </a:gridCol>
                <a:gridCol w="821002">
                  <a:extLst>
                    <a:ext uri="{9D8B030D-6E8A-4147-A177-3AD203B41FA5}">
                      <a16:colId xmlns:a16="http://schemas.microsoft.com/office/drawing/2014/main" val="1809806795"/>
                    </a:ext>
                  </a:extLst>
                </a:gridCol>
                <a:gridCol w="793428">
                  <a:extLst>
                    <a:ext uri="{9D8B030D-6E8A-4147-A177-3AD203B41FA5}">
                      <a16:colId xmlns:a16="http://schemas.microsoft.com/office/drawing/2014/main" val="2763437834"/>
                    </a:ext>
                  </a:extLst>
                </a:gridCol>
                <a:gridCol w="819911">
                  <a:extLst>
                    <a:ext uri="{9D8B030D-6E8A-4147-A177-3AD203B41FA5}">
                      <a16:colId xmlns:a16="http://schemas.microsoft.com/office/drawing/2014/main" val="1827471705"/>
                    </a:ext>
                  </a:extLst>
                </a:gridCol>
              </a:tblGrid>
              <a:tr h="152400">
                <a:tc gridSpan="5">
                  <a:txBody>
                    <a:bodyPr/>
                    <a:lstStyle/>
                    <a:p>
                      <a:pPr algn="ctr"/>
                      <a:r>
                        <a:rPr lang="pt-BR" sz="1200" dirty="0">
                          <a:solidFill>
                            <a:schemeClr val="bg1"/>
                          </a:solidFill>
                        </a:rPr>
                        <a:t>Backbone Subaquático COS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5519820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0" dirty="0">
                          <a:solidFill>
                            <a:schemeClr val="bg1"/>
                          </a:solidFill>
                        </a:rPr>
                        <a:t>Infovia / Fase</a:t>
                      </a: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0" dirty="0">
                          <a:solidFill>
                            <a:schemeClr val="bg1"/>
                          </a:solidFill>
                        </a:rPr>
                        <a:t>Emissão da LO</a:t>
                      </a: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Término da Vigência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1850646"/>
                  </a:ext>
                </a:extLst>
              </a:tr>
              <a:tr h="269941">
                <a:tc vMerge="1">
                  <a:txBody>
                    <a:bodyPr/>
                    <a:lstStyle/>
                    <a:p>
                      <a:pPr algn="ctr"/>
                      <a:endParaRPr lang="pt-BR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pt-BR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00" b="0" dirty="0">
                          <a:solidFill>
                            <a:schemeClr val="bg1"/>
                          </a:solidFill>
                        </a:rPr>
                        <a:t>COS (15m)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00" b="0" dirty="0">
                          <a:solidFill>
                            <a:schemeClr val="bg1"/>
                          </a:solidFill>
                        </a:rPr>
                        <a:t>STO (15m)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50" b="0" dirty="0">
                          <a:solidFill>
                            <a:schemeClr val="bg1"/>
                          </a:solidFill>
                        </a:rPr>
                        <a:t>CMAD(15m)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4132599"/>
                  </a:ext>
                </a:extLst>
              </a:tr>
              <a:tr h="317058">
                <a:tc>
                  <a:txBody>
                    <a:bodyPr/>
                    <a:lstStyle/>
                    <a:p>
                      <a:r>
                        <a:rPr lang="pt-BR" sz="1200" dirty="0"/>
                        <a:t>Infovia 03 Fase1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02/04/2025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02/07/2026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3251600"/>
                  </a:ext>
                </a:extLst>
              </a:tr>
              <a:tr h="31705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/>
                        <a:t>Infovia 03 Fase2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31/07/2025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31/10/2026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7921081"/>
                  </a:ext>
                </a:extLst>
              </a:tr>
              <a:tr h="31705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/>
                        <a:t>Infovia 04 Sub.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24/03/2025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24/06/2026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lang="pt-BR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lang="pt-B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0929967"/>
                  </a:ext>
                </a:extLst>
              </a:tr>
              <a:tr h="31705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/>
                        <a:t>Infovia 04 Terr.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11/08/2025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11/11/2026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lang="pt-BR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lang="pt-B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8074338"/>
                  </a:ext>
                </a:extLst>
              </a:tr>
              <a:tr h="317058">
                <a:tc>
                  <a:txBody>
                    <a:bodyPr/>
                    <a:lstStyle/>
                    <a:p>
                      <a:pPr algn="l"/>
                      <a:r>
                        <a:rPr lang="pt-BR" sz="1200" dirty="0"/>
                        <a:t>Infovia 02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18/12/2025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18/03/2027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lang="pt-BR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lang="pt-BR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7248781"/>
                  </a:ext>
                </a:extLst>
              </a:tr>
            </a:tbl>
          </a:graphicData>
        </a:graphic>
      </p:graphicFrame>
      <p:graphicFrame>
        <p:nvGraphicFramePr>
          <p:cNvPr id="15" name="Tabela 14">
            <a:extLst>
              <a:ext uri="{FF2B5EF4-FFF2-40B4-BE49-F238E27FC236}">
                <a16:creationId xmlns:a16="http://schemas.microsoft.com/office/drawing/2014/main" id="{BDE257B5-C92F-3D26-6D2C-A045E3DADB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972863"/>
              </p:ext>
            </p:extLst>
          </p:nvPr>
        </p:nvGraphicFramePr>
        <p:xfrm>
          <a:off x="6823461" y="1154040"/>
          <a:ext cx="4893030" cy="2347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0205">
                  <a:extLst>
                    <a:ext uri="{9D8B030D-6E8A-4147-A177-3AD203B41FA5}">
                      <a16:colId xmlns:a16="http://schemas.microsoft.com/office/drawing/2014/main" val="3550769104"/>
                    </a:ext>
                  </a:extLst>
                </a:gridCol>
                <a:gridCol w="1163772">
                  <a:extLst>
                    <a:ext uri="{9D8B030D-6E8A-4147-A177-3AD203B41FA5}">
                      <a16:colId xmlns:a16="http://schemas.microsoft.com/office/drawing/2014/main" val="713598214"/>
                    </a:ext>
                  </a:extLst>
                </a:gridCol>
                <a:gridCol w="1313558">
                  <a:extLst>
                    <a:ext uri="{9D8B030D-6E8A-4147-A177-3AD203B41FA5}">
                      <a16:colId xmlns:a16="http://schemas.microsoft.com/office/drawing/2014/main" val="3548528589"/>
                    </a:ext>
                  </a:extLst>
                </a:gridCol>
                <a:gridCol w="1175495">
                  <a:extLst>
                    <a:ext uri="{9D8B030D-6E8A-4147-A177-3AD203B41FA5}">
                      <a16:colId xmlns:a16="http://schemas.microsoft.com/office/drawing/2014/main" val="2963963241"/>
                    </a:ext>
                  </a:extLst>
                </a:gridCol>
              </a:tblGrid>
              <a:tr h="269941">
                <a:tc gridSpan="4">
                  <a:txBody>
                    <a:bodyPr/>
                    <a:lstStyle/>
                    <a:p>
                      <a:pPr algn="ctr"/>
                      <a:r>
                        <a:rPr lang="pt-BR" sz="1400" dirty="0">
                          <a:solidFill>
                            <a:schemeClr val="bg1"/>
                          </a:solidFill>
                        </a:rPr>
                        <a:t>Rede Metropolitana Óptica - RMO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0237497"/>
                  </a:ext>
                </a:extLst>
              </a:tr>
              <a:tr h="269941">
                <a:tc>
                  <a:txBody>
                    <a:bodyPr/>
                    <a:lstStyle/>
                    <a:p>
                      <a:pPr algn="ctr"/>
                      <a:r>
                        <a:rPr lang="pt-BR" sz="1200" dirty="0">
                          <a:solidFill>
                            <a:schemeClr val="bg1"/>
                          </a:solidFill>
                        </a:rPr>
                        <a:t>Infovia / Fase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>
                          <a:solidFill>
                            <a:schemeClr val="bg1"/>
                          </a:solidFill>
                        </a:rPr>
                        <a:t>Emissão da LO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>
                          <a:solidFill>
                            <a:schemeClr val="bg1"/>
                          </a:solidFill>
                        </a:rPr>
                        <a:t>Término da Vigência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>
                          <a:solidFill>
                            <a:schemeClr val="bg1"/>
                          </a:solidFill>
                        </a:rPr>
                        <a:t>Tempo Excedente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4132599"/>
                  </a:ext>
                </a:extLst>
              </a:tr>
              <a:tr h="317058">
                <a:tc>
                  <a:txBody>
                    <a:bodyPr/>
                    <a:lstStyle/>
                    <a:p>
                      <a:r>
                        <a:rPr lang="pt-BR" sz="1200" dirty="0"/>
                        <a:t>Infovia 03 Fase1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02/04/2025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>
                          <a:solidFill>
                            <a:srgbClr val="FF0000"/>
                          </a:solidFill>
                        </a:rPr>
                        <a:t>02/10/2025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>
                          <a:solidFill>
                            <a:srgbClr val="FF0000"/>
                          </a:solidFill>
                        </a:rPr>
                        <a:t>05 Meses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3251600"/>
                  </a:ext>
                </a:extLst>
              </a:tr>
              <a:tr h="31705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/>
                        <a:t>Infovia 03 Fase2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31/07/2025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>
                          <a:solidFill>
                            <a:srgbClr val="FF0000"/>
                          </a:solidFill>
                        </a:rPr>
                        <a:t>31/01/2025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>
                          <a:solidFill>
                            <a:srgbClr val="FF0000"/>
                          </a:solidFill>
                        </a:rPr>
                        <a:t>01 Ano e 1 Mês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7921081"/>
                  </a:ext>
                </a:extLst>
              </a:tr>
              <a:tr h="31705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/>
                        <a:t>Infovia 04 Sub.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24/03/2025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>
                          <a:solidFill>
                            <a:srgbClr val="FF0000"/>
                          </a:solidFill>
                        </a:rPr>
                        <a:t>24/09/2025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>
                          <a:solidFill>
                            <a:srgbClr val="FF0000"/>
                          </a:solidFill>
                        </a:rPr>
                        <a:t>05 Meses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0929967"/>
                  </a:ext>
                </a:extLst>
              </a:tr>
              <a:tr h="31705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/>
                        <a:t>Infovia 04 Terr.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11/08/2025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>
                          <a:solidFill>
                            <a:srgbClr val="FF0000"/>
                          </a:solidFill>
                        </a:rPr>
                        <a:t>11/02/2026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>
                          <a:solidFill>
                            <a:srgbClr val="FF0000"/>
                          </a:solidFill>
                        </a:rPr>
                        <a:t>01 Mês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8074338"/>
                  </a:ext>
                </a:extLst>
              </a:tr>
              <a:tr h="317058">
                <a:tc>
                  <a:txBody>
                    <a:bodyPr/>
                    <a:lstStyle/>
                    <a:p>
                      <a:pPr algn="l"/>
                      <a:r>
                        <a:rPr lang="pt-BR" sz="1200" dirty="0"/>
                        <a:t>Infovia 02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18/12/2025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/>
                        <a:t>18/06/2026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7248781"/>
                  </a:ext>
                </a:extLst>
              </a:tr>
            </a:tbl>
          </a:graphicData>
        </a:graphic>
      </p:graphicFrame>
      <p:sp>
        <p:nvSpPr>
          <p:cNvPr id="16" name="CaixaDeTexto 15">
            <a:extLst>
              <a:ext uri="{FF2B5EF4-FFF2-40B4-BE49-F238E27FC236}">
                <a16:creationId xmlns:a16="http://schemas.microsoft.com/office/drawing/2014/main" id="{BAFF23FC-A357-DA96-7818-D9D23E2A993B}"/>
              </a:ext>
            </a:extLst>
          </p:cNvPr>
          <p:cNvSpPr txBox="1"/>
          <p:nvPr/>
        </p:nvSpPr>
        <p:spPr>
          <a:xfrm>
            <a:off x="6999867" y="3501329"/>
            <a:ext cx="489303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i="1" dirty="0"/>
              <a:t>Tabela com as datas de emissões da LO para RMO, vigência e tempo excedente . 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E42DC775-A61E-7BF6-3D6B-3A21FA373451}"/>
              </a:ext>
            </a:extLst>
          </p:cNvPr>
          <p:cNvSpPr txBox="1"/>
          <p:nvPr/>
        </p:nvSpPr>
        <p:spPr>
          <a:xfrm>
            <a:off x="7074822" y="6632795"/>
            <a:ext cx="489303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i="1" dirty="0"/>
              <a:t>Tabela com as datas de emissões da LO para Backbone e suas vigências. </a:t>
            </a:r>
          </a:p>
        </p:txBody>
      </p:sp>
    </p:spTree>
    <p:extLst>
      <p:ext uri="{BB962C8B-B14F-4D97-AF65-F5344CB8AC3E}">
        <p14:creationId xmlns:p14="http://schemas.microsoft.com/office/powerpoint/2010/main" val="31241897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D2D9E8-ECC3-B42A-6F49-9028597760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6E40DE90-0CF7-4AEC-477F-B1E7CA7D0EB9}"/>
              </a:ext>
            </a:extLst>
          </p:cNvPr>
          <p:cNvGrpSpPr/>
          <p:nvPr/>
        </p:nvGrpSpPr>
        <p:grpSpPr>
          <a:xfrm>
            <a:off x="11743705" y="1526652"/>
            <a:ext cx="448295" cy="3804698"/>
            <a:chOff x="0" y="0"/>
            <a:chExt cx="177104" cy="1503091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A9A1C7DD-077F-909F-1219-DF27426BBC8B}"/>
                </a:ext>
              </a:extLst>
            </p:cNvPr>
            <p:cNvSpPr/>
            <p:nvPr/>
          </p:nvSpPr>
          <p:spPr>
            <a:xfrm>
              <a:off x="0" y="0"/>
              <a:ext cx="177104" cy="1503091"/>
            </a:xfrm>
            <a:custGeom>
              <a:avLst/>
              <a:gdLst/>
              <a:ahLst/>
              <a:cxnLst/>
              <a:rect l="l" t="t" r="r" b="b"/>
              <a:pathLst>
                <a:path w="177104" h="1503091">
                  <a:moveTo>
                    <a:pt x="0" y="0"/>
                  </a:moveTo>
                  <a:lnTo>
                    <a:pt x="177104" y="0"/>
                  </a:lnTo>
                  <a:lnTo>
                    <a:pt x="177104" y="1503091"/>
                  </a:lnTo>
                  <a:lnTo>
                    <a:pt x="0" y="1503091"/>
                  </a:lnTo>
                  <a:close/>
                </a:path>
              </a:pathLst>
            </a:custGeom>
            <a:solidFill>
              <a:srgbClr val="9DD354"/>
            </a:solidFill>
          </p:spPr>
          <p:txBody>
            <a:bodyPr/>
            <a:lstStyle/>
            <a:p>
              <a:endParaRPr lang="pt-BR" sz="1200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48AEFF41-CEBB-6C39-1AEA-FDAB81955E6E}"/>
                </a:ext>
              </a:extLst>
            </p:cNvPr>
            <p:cNvSpPr txBox="1"/>
            <p:nvPr/>
          </p:nvSpPr>
          <p:spPr>
            <a:xfrm>
              <a:off x="0" y="28575"/>
              <a:ext cx="177104" cy="1474516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343"/>
                </a:lnSpc>
              </a:pPr>
              <a:endParaRPr sz="1200"/>
            </a:p>
          </p:txBody>
        </p:sp>
      </p:grpSp>
      <p:grpSp>
        <p:nvGrpSpPr>
          <p:cNvPr id="5" name="Group 5">
            <a:extLst>
              <a:ext uri="{FF2B5EF4-FFF2-40B4-BE49-F238E27FC236}">
                <a16:creationId xmlns:a16="http://schemas.microsoft.com/office/drawing/2014/main" id="{79118114-E87C-8FA7-5D37-104E042B3D3F}"/>
              </a:ext>
            </a:extLst>
          </p:cNvPr>
          <p:cNvGrpSpPr/>
          <p:nvPr/>
        </p:nvGrpSpPr>
        <p:grpSpPr>
          <a:xfrm>
            <a:off x="11743705" y="3429000"/>
            <a:ext cx="448295" cy="1902349"/>
            <a:chOff x="0" y="0"/>
            <a:chExt cx="177104" cy="751545"/>
          </a:xfrm>
        </p:grpSpPr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C4955687-1F38-620C-14DF-22C2FB505FA4}"/>
                </a:ext>
              </a:extLst>
            </p:cNvPr>
            <p:cNvSpPr/>
            <p:nvPr/>
          </p:nvSpPr>
          <p:spPr>
            <a:xfrm>
              <a:off x="0" y="0"/>
              <a:ext cx="177104" cy="751545"/>
            </a:xfrm>
            <a:custGeom>
              <a:avLst/>
              <a:gdLst/>
              <a:ahLst/>
              <a:cxnLst/>
              <a:rect l="l" t="t" r="r" b="b"/>
              <a:pathLst>
                <a:path w="177104" h="751545">
                  <a:moveTo>
                    <a:pt x="0" y="0"/>
                  </a:moveTo>
                  <a:lnTo>
                    <a:pt x="177104" y="0"/>
                  </a:lnTo>
                  <a:lnTo>
                    <a:pt x="177104" y="751545"/>
                  </a:lnTo>
                  <a:lnTo>
                    <a:pt x="0" y="751545"/>
                  </a:lnTo>
                  <a:close/>
                </a:path>
              </a:pathLst>
            </a:custGeom>
            <a:solidFill>
              <a:srgbClr val="213764"/>
            </a:solidFill>
          </p:spPr>
          <p:txBody>
            <a:bodyPr/>
            <a:lstStyle/>
            <a:p>
              <a:endParaRPr lang="pt-BR" sz="1200"/>
            </a:p>
          </p:txBody>
        </p:sp>
        <p:sp>
          <p:nvSpPr>
            <p:cNvPr id="7" name="TextBox 7">
              <a:extLst>
                <a:ext uri="{FF2B5EF4-FFF2-40B4-BE49-F238E27FC236}">
                  <a16:creationId xmlns:a16="http://schemas.microsoft.com/office/drawing/2014/main" id="{E000B5B8-9A1D-60CA-0A1F-3527B69E4FAE}"/>
                </a:ext>
              </a:extLst>
            </p:cNvPr>
            <p:cNvSpPr txBox="1"/>
            <p:nvPr/>
          </p:nvSpPr>
          <p:spPr>
            <a:xfrm>
              <a:off x="0" y="28575"/>
              <a:ext cx="177104" cy="72297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343"/>
                </a:lnSpc>
              </a:pPr>
              <a:endParaRPr sz="1200"/>
            </a:p>
          </p:txBody>
        </p:sp>
      </p:grpSp>
      <p:sp>
        <p:nvSpPr>
          <p:cNvPr id="8" name="Freeform 8">
            <a:extLst>
              <a:ext uri="{FF2B5EF4-FFF2-40B4-BE49-F238E27FC236}">
                <a16:creationId xmlns:a16="http://schemas.microsoft.com/office/drawing/2014/main" id="{196630E8-226C-B1D8-6CDB-080097AB78FF}"/>
              </a:ext>
            </a:extLst>
          </p:cNvPr>
          <p:cNvSpPr/>
          <p:nvPr/>
        </p:nvSpPr>
        <p:spPr>
          <a:xfrm>
            <a:off x="0" y="0"/>
            <a:ext cx="1122945" cy="779203"/>
          </a:xfrm>
          <a:custGeom>
            <a:avLst/>
            <a:gdLst/>
            <a:ahLst/>
            <a:cxnLst/>
            <a:rect l="l" t="t" r="r" b="b"/>
            <a:pathLst>
              <a:path w="1684418" h="1168804">
                <a:moveTo>
                  <a:pt x="0" y="0"/>
                </a:moveTo>
                <a:lnTo>
                  <a:pt x="1684418" y="0"/>
                </a:lnTo>
                <a:lnTo>
                  <a:pt x="1684418" y="1168804"/>
                </a:lnTo>
                <a:lnTo>
                  <a:pt x="0" y="116880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6274" t="-13464"/>
            </a:stretch>
          </a:blipFill>
        </p:spPr>
        <p:txBody>
          <a:bodyPr/>
          <a:lstStyle/>
          <a:p>
            <a:endParaRPr lang="pt-BR" sz="1200"/>
          </a:p>
        </p:txBody>
      </p:sp>
      <p:sp>
        <p:nvSpPr>
          <p:cNvPr id="9" name="TextBox 9">
            <a:extLst>
              <a:ext uri="{FF2B5EF4-FFF2-40B4-BE49-F238E27FC236}">
                <a16:creationId xmlns:a16="http://schemas.microsoft.com/office/drawing/2014/main" id="{1DF47B8F-80E4-7B12-2947-F7F856B93FBD}"/>
              </a:ext>
            </a:extLst>
          </p:cNvPr>
          <p:cNvSpPr txBox="1"/>
          <p:nvPr/>
        </p:nvSpPr>
        <p:spPr>
          <a:xfrm>
            <a:off x="1308303" y="225205"/>
            <a:ext cx="8138079" cy="55399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3600" b="1" dirty="0">
                <a:solidFill>
                  <a:srgbClr val="213764"/>
                </a:solidFill>
                <a:latin typeface="Aptos" panose="020B0004020202020204" pitchFamily="34" charset="0"/>
                <a:ea typeface="Barlow Heavy"/>
                <a:cs typeface="Barlow Heavy"/>
                <a:sym typeface="Barlow Heavy"/>
              </a:rPr>
              <a:t>Custos de </a:t>
            </a:r>
            <a:r>
              <a:rPr lang="en-US" sz="3600" b="1" dirty="0" err="1">
                <a:solidFill>
                  <a:srgbClr val="213764"/>
                </a:solidFill>
                <a:latin typeface="Aptos" panose="020B0004020202020204" pitchFamily="34" charset="0"/>
                <a:ea typeface="Barlow Heavy"/>
                <a:cs typeface="Barlow Heavy"/>
                <a:sym typeface="Barlow Heavy"/>
              </a:rPr>
              <a:t>Manutenção</a:t>
            </a:r>
            <a:endParaRPr lang="en-US" sz="3600" b="1" dirty="0">
              <a:solidFill>
                <a:srgbClr val="213764"/>
              </a:solidFill>
              <a:latin typeface="Aptos" panose="020B0004020202020204" pitchFamily="34" charset="0"/>
              <a:ea typeface="Barlow Heavy"/>
              <a:cs typeface="Barlow Heavy"/>
              <a:sym typeface="Barlow Heavy"/>
            </a:endParaRP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D81F7667-8DCC-E4AA-972D-1C775488F47A}"/>
              </a:ext>
            </a:extLst>
          </p:cNvPr>
          <p:cNvSpPr txBox="1"/>
          <p:nvPr/>
        </p:nvSpPr>
        <p:spPr>
          <a:xfrm>
            <a:off x="82902" y="1202514"/>
            <a:ext cx="6657446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pt-BR" b="1" dirty="0">
                <a:solidFill>
                  <a:srgbClr val="213764"/>
                </a:solidFill>
                <a:latin typeface="Barlow"/>
                <a:ea typeface="Barlow"/>
                <a:cs typeface="Barlow"/>
                <a:sym typeface="Barlow"/>
              </a:rPr>
              <a:t>Custos Financeiros – </a:t>
            </a:r>
            <a:r>
              <a:rPr lang="pt-BR" dirty="0">
                <a:solidFill>
                  <a:srgbClr val="213764"/>
                </a:solidFill>
                <a:latin typeface="Barlow"/>
                <a:ea typeface="Barlow"/>
                <a:cs typeface="Barlow"/>
                <a:sym typeface="Barlow"/>
              </a:rPr>
              <a:t>Os custos de manutenção demonstrados abaixo fazem referência aos itens indicados na Etapa 4 para os segmentos da RMO e Backbone, no período dos últimos 11 meses, com base em pagamentos realizados pela EAF. Os custos de manutenção estão previstos em cada contrato.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429A0A32-9CE0-8817-644C-7A8BCE662F22}"/>
              </a:ext>
            </a:extLst>
          </p:cNvPr>
          <p:cNvSpPr txBox="1"/>
          <p:nvPr/>
        </p:nvSpPr>
        <p:spPr>
          <a:xfrm>
            <a:off x="2953245" y="5853540"/>
            <a:ext cx="62855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i="1" dirty="0"/>
              <a:t>Tabela com valores apurados no período de Maio/25 a Mar/26 por fornecedor. </a:t>
            </a:r>
          </a:p>
        </p:txBody>
      </p:sp>
      <p:graphicFrame>
        <p:nvGraphicFramePr>
          <p:cNvPr id="12" name="Tabela 11">
            <a:extLst>
              <a:ext uri="{FF2B5EF4-FFF2-40B4-BE49-F238E27FC236}">
                <a16:creationId xmlns:a16="http://schemas.microsoft.com/office/drawing/2014/main" id="{38E4E14A-42C7-2D60-8170-E65B126F40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9000734"/>
              </p:ext>
            </p:extLst>
          </p:nvPr>
        </p:nvGraphicFramePr>
        <p:xfrm>
          <a:off x="243840" y="2913888"/>
          <a:ext cx="11326369" cy="39195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86393">
                  <a:extLst>
                    <a:ext uri="{9D8B030D-6E8A-4147-A177-3AD203B41FA5}">
                      <a16:colId xmlns:a16="http://schemas.microsoft.com/office/drawing/2014/main" val="3550769104"/>
                    </a:ext>
                  </a:extLst>
                </a:gridCol>
                <a:gridCol w="1580781">
                  <a:extLst>
                    <a:ext uri="{9D8B030D-6E8A-4147-A177-3AD203B41FA5}">
                      <a16:colId xmlns:a16="http://schemas.microsoft.com/office/drawing/2014/main" val="3985546780"/>
                    </a:ext>
                  </a:extLst>
                </a:gridCol>
                <a:gridCol w="4792131">
                  <a:extLst>
                    <a:ext uri="{9D8B030D-6E8A-4147-A177-3AD203B41FA5}">
                      <a16:colId xmlns:a16="http://schemas.microsoft.com/office/drawing/2014/main" val="713598214"/>
                    </a:ext>
                  </a:extLst>
                </a:gridCol>
                <a:gridCol w="1867064">
                  <a:extLst>
                    <a:ext uri="{9D8B030D-6E8A-4147-A177-3AD203B41FA5}">
                      <a16:colId xmlns:a16="http://schemas.microsoft.com/office/drawing/2014/main" val="3548528589"/>
                    </a:ext>
                  </a:extLst>
                </a:gridCol>
              </a:tblGrid>
              <a:tr h="489942"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Fornecedor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Período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Descrição Serviço 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Total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4132599"/>
                  </a:ext>
                </a:extLst>
              </a:tr>
              <a:tr h="489942">
                <a:tc>
                  <a:txBody>
                    <a:bodyPr/>
                    <a:lstStyle/>
                    <a:p>
                      <a:r>
                        <a:rPr lang="pt-BR" sz="1600" dirty="0"/>
                        <a:t>MANAÓS TELECOMUNICAÇÕES</a:t>
                      </a:r>
                    </a:p>
                  </a:txBody>
                  <a:tcPr anchor="ctr"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Maio25/Mar26</a:t>
                      </a:r>
                    </a:p>
                  </a:txBody>
                  <a:tcPr anchor="ctr"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Manutenção, Monitoramento e Postes</a:t>
                      </a:r>
                    </a:p>
                  </a:txBody>
                  <a:tcPr anchor="ctr"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R$ 636.669,70*</a:t>
                      </a:r>
                    </a:p>
                  </a:txBody>
                  <a:tcPr anchor="ctr">
                    <a:solidFill>
                      <a:srgbClr val="E7EA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3251600"/>
                  </a:ext>
                </a:extLst>
              </a:tr>
              <a:tr h="48994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/>
                        <a:t>OZONIO TELECOMUNICACOES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/>
                        <a:t>Maio25/Mar26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Serviços de Provedor de Internet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R$ 479.402,67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58074338"/>
                  </a:ext>
                </a:extLst>
              </a:tr>
              <a:tr h="48994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/>
                        <a:t>Subtotal RMO (a)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R$ 1.116.072,37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88525426"/>
                  </a:ext>
                </a:extLst>
              </a:tr>
              <a:tr h="48994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/>
                        <a:t>PADTEC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/>
                        <a:t>Maio25/Mar26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Manutenção, Serviço na Nuvem, Monitoramento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R$ 2.174.308,99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17248781"/>
                  </a:ext>
                </a:extLst>
              </a:tr>
              <a:tr h="489942">
                <a:tc>
                  <a:txBody>
                    <a:bodyPr/>
                    <a:lstStyle/>
                    <a:p>
                      <a:pPr algn="l"/>
                      <a:r>
                        <a:rPr lang="pt-BR" sz="1600" dirty="0"/>
                        <a:t>NAVEGAÇÃO PRATES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/>
                        <a:t>Maio25/Mar26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Manutenção Corretiva COS (Infovia 03 e 02)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R$ 1.360.000,00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9183824"/>
                  </a:ext>
                </a:extLst>
              </a:tr>
              <a:tr h="489942">
                <a:tc>
                  <a:txBody>
                    <a:bodyPr/>
                    <a:lstStyle/>
                    <a:p>
                      <a:pPr algn="l"/>
                      <a:endParaRPr lang="pt-BR" sz="1600" dirty="0"/>
                    </a:p>
                  </a:txBody>
                  <a:tcPr anchor="ctr">
                    <a:solidFill>
                      <a:srgbClr val="CCD2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600" dirty="0"/>
                    </a:p>
                  </a:txBody>
                  <a:tcPr anchor="ctr">
                    <a:solidFill>
                      <a:srgbClr val="CCD2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1" dirty="0"/>
                        <a:t>Subtotal Backbone (b)</a:t>
                      </a:r>
                    </a:p>
                  </a:txBody>
                  <a:tcPr anchor="ctr">
                    <a:solidFill>
                      <a:srgbClr val="CCD2D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/>
                        <a:t>R$ 3.534.308,99</a:t>
                      </a:r>
                    </a:p>
                  </a:txBody>
                  <a:tcPr anchor="ctr">
                    <a:solidFill>
                      <a:srgbClr val="CCD2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9048563"/>
                  </a:ext>
                </a:extLst>
              </a:tr>
              <a:tr h="489942">
                <a:tc>
                  <a:txBody>
                    <a:bodyPr/>
                    <a:lstStyle/>
                    <a:p>
                      <a:pPr algn="l"/>
                      <a:endParaRPr lang="pt-BR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6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>
                          <a:solidFill>
                            <a:schemeClr val="bg1"/>
                          </a:solidFill>
                        </a:rPr>
                        <a:t>Total Geral (</a:t>
                      </a:r>
                      <a:r>
                        <a:rPr lang="pt-BR" sz="1600" b="1" dirty="0" err="1">
                          <a:solidFill>
                            <a:schemeClr val="bg1"/>
                          </a:solidFill>
                        </a:rPr>
                        <a:t>a+b</a:t>
                      </a:r>
                      <a:r>
                        <a:rPr lang="pt-BR" sz="1600" b="1" dirty="0">
                          <a:solidFill>
                            <a:schemeClr val="bg1"/>
                          </a:solidFill>
                        </a:rPr>
                        <a:t>)</a:t>
                      </a: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>
                          <a:solidFill>
                            <a:schemeClr val="bg1"/>
                          </a:solidFill>
                        </a:rPr>
                        <a:t>R$ 4.650.381,36</a:t>
                      </a: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9715330"/>
                  </a:ext>
                </a:extLst>
              </a:tr>
            </a:tbl>
          </a:graphicData>
        </a:graphic>
      </p:graphicFrame>
      <p:sp>
        <p:nvSpPr>
          <p:cNvPr id="10" name="CaixaDeTexto 9">
            <a:extLst>
              <a:ext uri="{FF2B5EF4-FFF2-40B4-BE49-F238E27FC236}">
                <a16:creationId xmlns:a16="http://schemas.microsoft.com/office/drawing/2014/main" id="{BF05F880-993D-0E6B-931C-50DF93312A8D}"/>
              </a:ext>
            </a:extLst>
          </p:cNvPr>
          <p:cNvSpPr txBox="1"/>
          <p:nvPr/>
        </p:nvSpPr>
        <p:spPr>
          <a:xfrm>
            <a:off x="9690538" y="2088979"/>
            <a:ext cx="1879671" cy="707886"/>
          </a:xfrm>
          <a:prstGeom prst="rect">
            <a:avLst/>
          </a:prstGeom>
          <a:solidFill>
            <a:schemeClr val="bg2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1000" dirty="0"/>
              <a:t>*Valor Postes R$ </a:t>
            </a:r>
            <a:r>
              <a:rPr lang="pt-BR" sz="1000" dirty="0">
                <a:highlight>
                  <a:srgbClr val="FFFF00"/>
                </a:highlight>
              </a:rPr>
              <a:t>563.299,70</a:t>
            </a:r>
          </a:p>
          <a:p>
            <a:pPr algn="ctr"/>
            <a:r>
              <a:rPr lang="pt-BR" sz="1000" dirty="0"/>
              <a:t>INF02: R$ 224.133,10</a:t>
            </a:r>
          </a:p>
          <a:p>
            <a:pPr algn="ctr"/>
            <a:r>
              <a:rPr lang="pt-BR" sz="1000" dirty="0"/>
              <a:t>INF03: R$ 144.894,50</a:t>
            </a:r>
          </a:p>
          <a:p>
            <a:pPr algn="ctr"/>
            <a:r>
              <a:rPr lang="pt-BR" sz="1000" dirty="0"/>
              <a:t>INF04: R$ 194.272,10</a:t>
            </a:r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0CA2C87C-F1EE-1722-67C8-1DB0CC7245F7}"/>
              </a:ext>
            </a:extLst>
          </p:cNvPr>
          <p:cNvSpPr txBox="1"/>
          <p:nvPr/>
        </p:nvSpPr>
        <p:spPr>
          <a:xfrm>
            <a:off x="9690538" y="1784246"/>
            <a:ext cx="1879671" cy="246221"/>
          </a:xfrm>
          <a:prstGeom prst="rect">
            <a:avLst/>
          </a:prstGeom>
          <a:solidFill>
            <a:schemeClr val="bg2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1000" dirty="0"/>
              <a:t>Contrato EAF_24_180</a:t>
            </a:r>
          </a:p>
        </p:txBody>
      </p:sp>
    </p:spTree>
    <p:extLst>
      <p:ext uri="{BB962C8B-B14F-4D97-AF65-F5344CB8AC3E}">
        <p14:creationId xmlns:p14="http://schemas.microsoft.com/office/powerpoint/2010/main" val="274426121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5F834D04E70687408F7D74C7AB749DE1" ma:contentTypeVersion="17" ma:contentTypeDescription="Crie um novo documento." ma:contentTypeScope="" ma:versionID="4591d71cd50979d00a0872e1fef4e941">
  <xsd:schema xmlns:xsd="http://www.w3.org/2001/XMLSchema" xmlns:xs="http://www.w3.org/2001/XMLSchema" xmlns:p="http://schemas.microsoft.com/office/2006/metadata/properties" xmlns:ns2="6e327351-fa16-4fcc-9e6c-49b93540d57c" xmlns:ns3="fca69ca8-b64e-4f46-a5a5-c7ece8ded8a3" targetNamespace="http://schemas.microsoft.com/office/2006/metadata/properties" ma:root="true" ma:fieldsID="e1d2a281009ff4e0b129ca5561d466ad" ns2:_="" ns3:_="">
    <xsd:import namespace="6e327351-fa16-4fcc-9e6c-49b93540d57c"/>
    <xsd:import namespace="fca69ca8-b64e-4f46-a5a5-c7ece8ded8a3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lcf76f155ced4ddcb4097134ff3c332f" minOccurs="0"/>
                <xsd:element ref="ns2:TaxCatchAll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DateTaken" minOccurs="0"/>
                <xsd:element ref="ns3:MediaServiceLocation" minOccurs="0"/>
                <xsd:element ref="ns3:_Flow_SignoffStatus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e327351-fa16-4fcc-9e6c-49b93540d57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cc7f1ddf-252e-4546-b828-fa118463328f}" ma:internalName="TaxCatchAll" ma:showField="CatchAllData" ma:web="6e327351-fa16-4fcc-9e6c-49b93540d57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a69ca8-b64e-4f46-a5a5-c7ece8ded8a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Marcações de imagem" ma:readOnly="false" ma:fieldId="{5cf76f15-5ced-4ddc-b409-7134ff3c332f}" ma:taxonomyMulti="true" ma:sspId="b2f58ec0-a1d0-428e-ab48-eae09c0bfa7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_Flow_SignoffStatus" ma:index="21" nillable="true" ma:displayName="Status de liberação" ma:internalName="Status_x0020_de_x0020_libera_x00e7__x00e3_o">
      <xsd:simpleType>
        <xsd:restriction base="dms:Text"/>
      </xsd:simpleType>
    </xsd:element>
    <xsd:element name="MediaServiceObjectDetectorVersions" ma:index="2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e327351-fa16-4fcc-9e6c-49b93540d57c" xsi:nil="true"/>
    <_Flow_SignoffStatus xmlns="fca69ca8-b64e-4f46-a5a5-c7ece8ded8a3" xsi:nil="true"/>
    <lcf76f155ced4ddcb4097134ff3c332f xmlns="fca69ca8-b64e-4f46-a5a5-c7ece8ded8a3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3EECCD6-8A71-4122-A1A0-DC57543C270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e327351-fa16-4fcc-9e6c-49b93540d57c"/>
    <ds:schemaRef ds:uri="fca69ca8-b64e-4f46-a5a5-c7ece8ded8a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005A846-5ABB-4C1A-8F4F-9AA5798D6793}">
  <ds:schemaRefs>
    <ds:schemaRef ds:uri="http://schemas.microsoft.com/office/2006/metadata/properties"/>
    <ds:schemaRef ds:uri="http://schemas.microsoft.com/office/infopath/2007/PartnerControls"/>
    <ds:schemaRef ds:uri="6e327351-fa16-4fcc-9e6c-49b93540d57c"/>
    <ds:schemaRef ds:uri="fca69ca8-b64e-4f46-a5a5-c7ece8ded8a3"/>
  </ds:schemaRefs>
</ds:datastoreItem>
</file>

<file path=customXml/itemProps3.xml><?xml version="1.0" encoding="utf-8"?>
<ds:datastoreItem xmlns:ds="http://schemas.openxmlformats.org/officeDocument/2006/customXml" ds:itemID="{F5F3DE5B-C18B-4520-880C-4350D8548C9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1509</TotalTime>
  <Words>1343</Words>
  <Application>Microsoft Office PowerPoint</Application>
  <PresentationFormat>Widescreen</PresentationFormat>
  <Paragraphs>247</Paragraphs>
  <Slides>11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9" baseType="lpstr">
      <vt:lpstr>Aptos</vt:lpstr>
      <vt:lpstr>Aptos Display</vt:lpstr>
      <vt:lpstr>Arial</vt:lpstr>
      <vt:lpstr>Barlow</vt:lpstr>
      <vt:lpstr>Barlow Light</vt:lpstr>
      <vt:lpstr>Barlow Medium</vt:lpstr>
      <vt:lpstr>Wingdings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Rafael da Cruz de Oliveira</dc:creator>
  <cp:lastModifiedBy>Rafael da Cruz de Oliveira</cp:lastModifiedBy>
  <cp:revision>3</cp:revision>
  <dcterms:created xsi:type="dcterms:W3CDTF">2026-03-03T13:31:51Z</dcterms:created>
  <dcterms:modified xsi:type="dcterms:W3CDTF">2026-03-25T14:37:20Z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2026-03-03T18:08:00Z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45f2cb41-042b-44a7-8047-e04606844b68</vt:lpwstr>
  </property>
  <property fmtid="{D5CDD505-2E9C-101B-9397-08002B2CF9AE}" pid="7" name="MSIP_Label_defa4170-0d19-0005-0004-bc88714345d2_ActionId">
    <vt:lpwstr>cffbcb64-1651-4adc-88b7-31fba47073b3</vt:lpwstr>
  </property>
  <property fmtid="{D5CDD505-2E9C-101B-9397-08002B2CF9AE}" pid="8" name="MSIP_Label_defa4170-0d19-0005-0004-bc88714345d2_ContentBits">
    <vt:lpwstr>0</vt:lpwstr>
  </property>
  <property fmtid="{D5CDD505-2E9C-101B-9397-08002B2CF9AE}" pid="9" name="MSIP_Label_defa4170-0d19-0005-0004-bc88714345d2_Tag">
    <vt:lpwstr>10, 3, 0, 1</vt:lpwstr>
  </property>
  <property fmtid="{D5CDD505-2E9C-101B-9397-08002B2CF9AE}" pid="10" name="ContentTypeId">
    <vt:lpwstr>0x0101005F834D04E70687408F7D74C7AB749DE1</vt:lpwstr>
  </property>
  <property fmtid="{D5CDD505-2E9C-101B-9397-08002B2CF9AE}" pid="11" name="MediaServiceImageTags">
    <vt:lpwstr/>
  </property>
</Properties>
</file>