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6" r:id="rId3"/>
    <p:sldId id="258" r:id="rId4"/>
    <p:sldId id="259" r:id="rId5"/>
    <p:sldId id="261" r:id="rId6"/>
    <p:sldId id="262" r:id="rId7"/>
    <p:sldId id="260" r:id="rId8"/>
    <p:sldId id="263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D3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>
        <p:scale>
          <a:sx n="70" d="100"/>
          <a:sy n="70" d="100"/>
        </p:scale>
        <p:origin x="812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7D4173-3C1B-4656-977C-56DF876CB0A7}" type="datetimeFigureOut">
              <a:rPr lang="pt-BR" smtClean="0"/>
              <a:t>03/02/2026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80E0D-D30F-496A-9284-627822D935D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3375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7B2C6-0EDE-E003-75ED-1080DA331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E4BA829-933E-8914-4D2F-E0398F3654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88BD4963-FC12-2099-6E14-7846D9A68B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85DE933-A024-64AD-467E-2DAC4950D4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DA9514-DD8C-466A-A9EC-D382402E3A2F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786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E92275-953A-75B9-B399-C624F39129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F9E33E2-D568-56CA-79EB-96CF12B03F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FA54883-E9FE-364B-824D-91FBB4A5C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0431-1F90-476F-A91A-A4CCBD1E8000}" type="datetimeFigureOut">
              <a:rPr lang="pt-BR" smtClean="0"/>
              <a:t>03/02/2026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F15502-CF6C-3D95-71E1-1F617C270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48654BA-6FBC-E621-6CDE-5302D708F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7B2A-B4BF-40C9-B252-51D02232CF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5190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D15930-4338-BD5E-F390-5CF0CC436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EAA9C2E-8977-3641-92C9-5B933D93F8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FD83398-0A10-C1ED-94EB-6C58B14E3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0431-1F90-476F-A91A-A4CCBD1E8000}" type="datetimeFigureOut">
              <a:rPr lang="pt-BR" smtClean="0"/>
              <a:t>03/02/2026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A075E28-549A-8212-65D7-32CC0D71F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F37063-4064-AABC-BCA8-69670195B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7B2A-B4BF-40C9-B252-51D02232CF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511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6FE73D6-E93F-9939-E966-25FCE8F30D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5E016F9-1424-45A7-E840-66DFB2BB7A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FCC6180-6C78-326C-EB81-EB2BD13AB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0431-1F90-476F-A91A-A4CCBD1E8000}" type="datetimeFigureOut">
              <a:rPr lang="pt-BR" smtClean="0"/>
              <a:t>03/02/2026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3ACB0C3-AE0C-62A5-CF5C-CE1389B00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6FBA472-F231-D2DF-90B2-6431BDC4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7B2A-B4BF-40C9-B252-51D02232CF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663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30D105-D624-F763-DA41-72DF55C55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BB7FE6-CB37-9A8B-EFD8-160EC6AE8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EA3027-8BB1-B544-987D-90456B1F5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0431-1F90-476F-A91A-A4CCBD1E8000}" type="datetimeFigureOut">
              <a:rPr lang="pt-BR" smtClean="0"/>
              <a:t>03/02/2026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B966A0C-3995-99CC-1195-028C1B483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79F1DD8-8C63-13F9-EC60-D0A2B6C84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7B2A-B4BF-40C9-B252-51D02232CF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3469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89BFC8-E6D3-50BF-04DF-3EEC93952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741D6E3-AA4D-ACB0-A520-A7EFCABF9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D0BEAE-2F43-93C2-7473-BEF636CD4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0431-1F90-476F-A91A-A4CCBD1E8000}" type="datetimeFigureOut">
              <a:rPr lang="pt-BR" smtClean="0"/>
              <a:t>03/02/2026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7E864C-C9F0-940D-66D6-8C1000375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06D4E7A-2EF8-D328-40CA-B4D3D22B4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7B2A-B4BF-40C9-B252-51D02232CF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634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BCC042-F16D-42DC-D03C-5C139EEAB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C4624F0-330C-622D-B8D5-0F03D046D2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9EAE456-36D7-70CB-426B-E0AC0C19F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E8C717A-CB22-B30F-C503-03ADF655C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0431-1F90-476F-A91A-A4CCBD1E8000}" type="datetimeFigureOut">
              <a:rPr lang="pt-BR" smtClean="0"/>
              <a:t>03/02/2026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798ACE4-B0D3-BC54-983B-8BBCD4CBA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985636A-044F-6786-7983-1B873BBA2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7B2A-B4BF-40C9-B252-51D02232CF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3035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3B0DF6-B521-18B0-9697-6F91F0C06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6581305-B34D-362F-18CD-A1FD44098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6E970E7-2301-C26E-F5B3-615B0A5D4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16A2410-6591-6BFD-D5FB-245AD98653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91C2404-9B84-5AE6-980B-0883FC7735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2585662-48B4-45E0-6F27-45F249F53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0431-1F90-476F-A91A-A4CCBD1E8000}" type="datetimeFigureOut">
              <a:rPr lang="pt-BR" smtClean="0"/>
              <a:t>03/02/2026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E9BF8C1-5A1C-38C6-180E-E7202CB85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94C66DE-AB8B-E284-DA2D-5AEB0A667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7B2A-B4BF-40C9-B252-51D02232CF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3796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6CB73F-C9EE-B8DA-F6BF-4A2AA32EC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3EB59EE-744B-579C-CE7B-DE673A26F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0431-1F90-476F-A91A-A4CCBD1E8000}" type="datetimeFigureOut">
              <a:rPr lang="pt-BR" smtClean="0"/>
              <a:t>03/02/2026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4BA1510-F7E6-0244-A656-21435FC74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466508B-66A1-FE39-823E-E05210A8F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7B2A-B4BF-40C9-B252-51D02232CF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9256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DFACD4F-9F16-FF7B-2547-F42979B59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0431-1F90-476F-A91A-A4CCBD1E8000}" type="datetimeFigureOut">
              <a:rPr lang="pt-BR" smtClean="0"/>
              <a:t>03/02/2026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A2A4D04-62C4-ED59-C710-8D3B66273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952A434-D626-C138-B0BD-52B84D584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7B2A-B4BF-40C9-B252-51D02232CF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0449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66FC29-0553-50E9-7DEF-999ABB539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89C129-F01E-9043-29CE-597A87885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37BAFFE-201B-6304-102F-F80C4311CF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5E0AC07-8566-8D4F-9A87-DD1947879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0431-1F90-476F-A91A-A4CCBD1E8000}" type="datetimeFigureOut">
              <a:rPr lang="pt-BR" smtClean="0"/>
              <a:t>03/02/2026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B0B7DEE-172C-93D4-5D58-A9C072935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3D9C8F4-98E0-C7B4-39CA-B8340D7B6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7B2A-B4BF-40C9-B252-51D02232CF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8010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92C80B-7D89-1AE2-2B7B-6F454068B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647D67A-ECA6-FBF9-82FF-9F2D05A773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B116D54-E5B3-70AD-75B7-98442737F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2F594DA-FFA9-9D26-37F5-A5DAE26E9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E0431-1F90-476F-A91A-A4CCBD1E8000}" type="datetimeFigureOut">
              <a:rPr lang="pt-BR" smtClean="0"/>
              <a:t>03/02/2026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599455A-946D-C75F-AEC4-E56FDCFA7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F53345-7C9A-BED1-C1B8-B414D74E0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E77B2A-B4BF-40C9-B252-51D02232CF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743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F57CBC2-5C42-3831-5E56-4BDAD8C38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295DF02-B00A-B2D7-1FD9-F5440DC3A6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B977F9F-2811-3189-4D5C-168EB37F12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6E0431-1F90-476F-A91A-A4CCBD1E8000}" type="datetimeFigureOut">
              <a:rPr lang="pt-BR" smtClean="0"/>
              <a:t>03/02/2026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6BA455B-2B32-16E8-C869-0A4636564D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009D255-6811-8CC2-1145-D47E693E1C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E77B2A-B4BF-40C9-B252-51D02232CF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5476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7" name="Imagem 16" descr="Uma imagem contendo Diagrama&#10;&#10;O conteúdo gerado por IA pode estar incorreto.">
            <a:extLst>
              <a:ext uri="{FF2B5EF4-FFF2-40B4-BE49-F238E27FC236}">
                <a16:creationId xmlns:a16="http://schemas.microsoft.com/office/drawing/2014/main" id="{31C0C41D-4162-08E6-F856-D8FC781E479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461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19" name="CaixaDeTexto 18">
            <a:extLst>
              <a:ext uri="{FF2B5EF4-FFF2-40B4-BE49-F238E27FC236}">
                <a16:creationId xmlns:a16="http://schemas.microsoft.com/office/drawing/2014/main" id="{6301F46C-2B89-D132-69D5-26D93D070104}"/>
              </a:ext>
            </a:extLst>
          </p:cNvPr>
          <p:cNvSpPr txBox="1"/>
          <p:nvPr/>
        </p:nvSpPr>
        <p:spPr>
          <a:xfrm>
            <a:off x="4025646" y="3207758"/>
            <a:ext cx="297865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8800" dirty="0">
                <a:solidFill>
                  <a:srgbClr val="21376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PAIS </a:t>
            </a:r>
            <a:endParaRPr lang="pt-BR" sz="8800" dirty="0"/>
          </a:p>
        </p:txBody>
      </p:sp>
    </p:spTree>
    <p:extLst>
      <p:ext uri="{BB962C8B-B14F-4D97-AF65-F5344CB8AC3E}">
        <p14:creationId xmlns:p14="http://schemas.microsoft.com/office/powerpoint/2010/main" val="1374335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1">
            <a:extLst>
              <a:ext uri="{FF2B5EF4-FFF2-40B4-BE49-F238E27FC236}">
                <a16:creationId xmlns:a16="http://schemas.microsoft.com/office/drawing/2014/main" id="{A3C42D44-E7E5-3662-950D-21A8A8AFF1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3C114AD6-4BD4-F0F1-BDD5-B7B6E9A8BF27}"/>
              </a:ext>
            </a:extLst>
          </p:cNvPr>
          <p:cNvSpPr txBox="1"/>
          <p:nvPr/>
        </p:nvSpPr>
        <p:spPr>
          <a:xfrm>
            <a:off x="166448" y="-80193"/>
            <a:ext cx="86913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800" dirty="0"/>
              <a:t>Projeto </a:t>
            </a:r>
            <a:r>
              <a:rPr lang="pt-BR" sz="4800" dirty="0">
                <a:solidFill>
                  <a:srgbClr val="9DD354"/>
                </a:solidFill>
              </a:rPr>
              <a:t>BET 3</a:t>
            </a:r>
          </a:p>
        </p:txBody>
      </p:sp>
      <p:pic>
        <p:nvPicPr>
          <p:cNvPr id="32" name="Picture 4748" descr="Logotipo&#10;&#10;O conteúdo gerado por IA pode estar incorreto.">
            <a:extLst>
              <a:ext uri="{FF2B5EF4-FFF2-40B4-BE49-F238E27FC236}">
                <a16:creationId xmlns:a16="http://schemas.microsoft.com/office/drawing/2014/main" id="{DCF8B6AC-07DF-8103-BE6E-79E2A3D52FC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492359" y="5707565"/>
            <a:ext cx="1705737" cy="1214443"/>
          </a:xfrm>
          <a:prstGeom prst="rect">
            <a:avLst/>
          </a:prstGeom>
        </p:spPr>
      </p:pic>
      <p:pic>
        <p:nvPicPr>
          <p:cNvPr id="39" name="Imagem 38" descr="Ícone&#10;&#10;O conteúdo gerado por IA pode estar incorreto.">
            <a:extLst>
              <a:ext uri="{FF2B5EF4-FFF2-40B4-BE49-F238E27FC236}">
                <a16:creationId xmlns:a16="http://schemas.microsoft.com/office/drawing/2014/main" id="{F26DB649-E712-D168-1E77-A2C8DD0EB0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448" y="899610"/>
            <a:ext cx="666843" cy="552527"/>
          </a:xfrm>
          <a:prstGeom prst="rect">
            <a:avLst/>
          </a:prstGeom>
        </p:spPr>
      </p:pic>
      <p:sp>
        <p:nvSpPr>
          <p:cNvPr id="40" name="Rectangle 22">
            <a:extLst>
              <a:ext uri="{FF2B5EF4-FFF2-40B4-BE49-F238E27FC236}">
                <a16:creationId xmlns:a16="http://schemas.microsoft.com/office/drawing/2014/main" id="{BF1003F7-18FC-A6D3-75FE-720A9DC3F4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291" y="1044408"/>
            <a:ext cx="342914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Início das Obras em 01/Dez;</a:t>
            </a: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1" name="Imagem 40" descr="Ícone&#10;&#10;O conteúdo gerado por IA pode estar incorreto.">
            <a:extLst>
              <a:ext uri="{FF2B5EF4-FFF2-40B4-BE49-F238E27FC236}">
                <a16:creationId xmlns:a16="http://schemas.microsoft.com/office/drawing/2014/main" id="{2E777C83-7C8E-69BA-7814-85347330A5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448" y="1529849"/>
            <a:ext cx="666843" cy="552527"/>
          </a:xfrm>
          <a:prstGeom prst="rect">
            <a:avLst/>
          </a:prstGeom>
        </p:spPr>
      </p:pic>
      <p:sp>
        <p:nvSpPr>
          <p:cNvPr id="42" name="Rectangle 22">
            <a:extLst>
              <a:ext uri="{FF2B5EF4-FFF2-40B4-BE49-F238E27FC236}">
                <a16:creationId xmlns:a16="http://schemas.microsoft.com/office/drawing/2014/main" id="{AADECD4C-D593-78C5-F6D7-DD0358122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291" y="1674647"/>
            <a:ext cx="321754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Prazo Contratual 7 meses;</a:t>
            </a: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" name="Rectangle 22">
            <a:extLst>
              <a:ext uri="{FF2B5EF4-FFF2-40B4-BE49-F238E27FC236}">
                <a16:creationId xmlns:a16="http://schemas.microsoft.com/office/drawing/2014/main" id="{9E39ED0F-2E48-9DDF-4415-5500AF230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291" y="2220608"/>
            <a:ext cx="803655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Trechos Contratados: Manaus x Manacapuru, extensão de 96km.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21376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Trechos Contratados: Manaus x Iranduba, extensão de 11km.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Trechos Contratados: Manacapuru x Novo Airão, extensão de 108km</a:t>
            </a: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8" name="Imagem 47" descr="Linha do tempo&#10;&#10;O conteúdo gerado por IA pode estar incorreto.">
            <a:extLst>
              <a:ext uri="{FF2B5EF4-FFF2-40B4-BE49-F238E27FC236}">
                <a16:creationId xmlns:a16="http://schemas.microsoft.com/office/drawing/2014/main" id="{0B59BF64-31E8-0EF4-A14D-CA2145F3C4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9" r="16225" b="29138"/>
          <a:stretch>
            <a:fillRect/>
          </a:stretch>
        </p:blipFill>
        <p:spPr>
          <a:xfrm>
            <a:off x="166448" y="3552180"/>
            <a:ext cx="10049256" cy="2764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117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20BE8-4F6F-4C82-D57A-4361F9838D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7736">
            <a:extLst>
              <a:ext uri="{FF2B5EF4-FFF2-40B4-BE49-F238E27FC236}">
                <a16:creationId xmlns:a16="http://schemas.microsoft.com/office/drawing/2014/main" id="{6657B3EF-247F-B577-6424-59392BABC64C}"/>
              </a:ext>
            </a:extLst>
          </p:cNvPr>
          <p:cNvGrpSpPr/>
          <p:nvPr/>
        </p:nvGrpSpPr>
        <p:grpSpPr>
          <a:xfrm>
            <a:off x="440006" y="4973630"/>
            <a:ext cx="10615090" cy="407670"/>
            <a:chOff x="0" y="0"/>
            <a:chExt cx="8317231" cy="407670"/>
          </a:xfrm>
          <a:solidFill>
            <a:srgbClr val="0070C0"/>
          </a:solidFill>
        </p:grpSpPr>
        <p:sp>
          <p:nvSpPr>
            <p:cNvPr id="36" name="Shape 5295">
              <a:extLst>
                <a:ext uri="{FF2B5EF4-FFF2-40B4-BE49-F238E27FC236}">
                  <a16:creationId xmlns:a16="http://schemas.microsoft.com/office/drawing/2014/main" id="{DC31B520-AADD-F85A-7952-31FD95C3E5D0}"/>
                </a:ext>
              </a:extLst>
            </p:cNvPr>
            <p:cNvSpPr/>
            <p:nvPr/>
          </p:nvSpPr>
          <p:spPr>
            <a:xfrm>
              <a:off x="0" y="0"/>
              <a:ext cx="8317231" cy="407670"/>
            </a:xfrm>
            <a:custGeom>
              <a:avLst/>
              <a:gdLst/>
              <a:ahLst/>
              <a:cxnLst/>
              <a:rect l="0" t="0" r="0" b="0"/>
              <a:pathLst>
                <a:path w="8317231" h="407670">
                  <a:moveTo>
                    <a:pt x="69596" y="0"/>
                  </a:moveTo>
                  <a:lnTo>
                    <a:pt x="8247635" y="0"/>
                  </a:lnTo>
                  <a:cubicBezTo>
                    <a:pt x="8285989" y="0"/>
                    <a:pt x="8317231" y="31242"/>
                    <a:pt x="8317231" y="69596"/>
                  </a:cubicBezTo>
                  <a:lnTo>
                    <a:pt x="8317231" y="338074"/>
                  </a:lnTo>
                  <a:cubicBezTo>
                    <a:pt x="8317231" y="376427"/>
                    <a:pt x="8285989" y="407670"/>
                    <a:pt x="8247635" y="407670"/>
                  </a:cubicBezTo>
                  <a:lnTo>
                    <a:pt x="69596" y="407670"/>
                  </a:lnTo>
                  <a:cubicBezTo>
                    <a:pt x="31242" y="407670"/>
                    <a:pt x="0" y="376427"/>
                    <a:pt x="0" y="338074"/>
                  </a:cubicBezTo>
                  <a:lnTo>
                    <a:pt x="0" y="69596"/>
                  </a:lnTo>
                  <a:cubicBezTo>
                    <a:pt x="0" y="31242"/>
                    <a:pt x="31242" y="0"/>
                    <a:pt x="69596" y="0"/>
                  </a:cubicBezTo>
                  <a:close/>
                </a:path>
              </a:pathLst>
            </a:custGeom>
            <a:grpFill/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A3C17A">
                <a:alpha val="53725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t-BR"/>
            </a:p>
          </p:txBody>
        </p:sp>
        <p:sp>
          <p:nvSpPr>
            <p:cNvPr id="39" name="Shape 5296">
              <a:extLst>
                <a:ext uri="{FF2B5EF4-FFF2-40B4-BE49-F238E27FC236}">
                  <a16:creationId xmlns:a16="http://schemas.microsoft.com/office/drawing/2014/main" id="{84177CA7-F70D-DA84-F104-AAA19993CB12}"/>
                </a:ext>
              </a:extLst>
            </p:cNvPr>
            <p:cNvSpPr/>
            <p:nvPr/>
          </p:nvSpPr>
          <p:spPr>
            <a:xfrm>
              <a:off x="0" y="0"/>
              <a:ext cx="8317231" cy="407670"/>
            </a:xfrm>
            <a:custGeom>
              <a:avLst/>
              <a:gdLst/>
              <a:ahLst/>
              <a:cxnLst/>
              <a:rect l="0" t="0" r="0" b="0"/>
              <a:pathLst>
                <a:path w="8317231" h="407670">
                  <a:moveTo>
                    <a:pt x="69596" y="0"/>
                  </a:moveTo>
                  <a:lnTo>
                    <a:pt x="8247635" y="0"/>
                  </a:lnTo>
                  <a:cubicBezTo>
                    <a:pt x="8285989" y="0"/>
                    <a:pt x="8317231" y="31242"/>
                    <a:pt x="8317231" y="69596"/>
                  </a:cubicBezTo>
                  <a:lnTo>
                    <a:pt x="8317231" y="338074"/>
                  </a:lnTo>
                  <a:cubicBezTo>
                    <a:pt x="8317231" y="376427"/>
                    <a:pt x="8285989" y="407670"/>
                    <a:pt x="8247635" y="407670"/>
                  </a:cubicBezTo>
                  <a:lnTo>
                    <a:pt x="69596" y="407670"/>
                  </a:lnTo>
                  <a:cubicBezTo>
                    <a:pt x="31242" y="407670"/>
                    <a:pt x="0" y="376427"/>
                    <a:pt x="0" y="338074"/>
                  </a:cubicBezTo>
                  <a:lnTo>
                    <a:pt x="0" y="69596"/>
                  </a:lnTo>
                  <a:cubicBezTo>
                    <a:pt x="0" y="31242"/>
                    <a:pt x="31242" y="0"/>
                    <a:pt x="69596" y="0"/>
                  </a:cubicBezTo>
                  <a:close/>
                </a:path>
              </a:pathLst>
            </a:custGeom>
            <a:grpFill/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9DD354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t-BR"/>
            </a:p>
          </p:txBody>
        </p:sp>
        <p:sp>
          <p:nvSpPr>
            <p:cNvPr id="40" name="Rectangle 27178">
              <a:extLst>
                <a:ext uri="{FF2B5EF4-FFF2-40B4-BE49-F238E27FC236}">
                  <a16:creationId xmlns:a16="http://schemas.microsoft.com/office/drawing/2014/main" id="{6E4FD2EF-48F8-A84F-B443-58A44F5A74F8}"/>
                </a:ext>
              </a:extLst>
            </p:cNvPr>
            <p:cNvSpPr/>
            <p:nvPr/>
          </p:nvSpPr>
          <p:spPr>
            <a:xfrm>
              <a:off x="3949954" y="136403"/>
              <a:ext cx="395249" cy="21080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pt-BR" sz="1250" b="1" kern="1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100</a:t>
              </a:r>
              <a:endParaRPr lang="pt-BR" sz="11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41" name="Rectangle 27179">
              <a:extLst>
                <a:ext uri="{FF2B5EF4-FFF2-40B4-BE49-F238E27FC236}">
                  <a16:creationId xmlns:a16="http://schemas.microsoft.com/office/drawing/2014/main" id="{D538E9D5-9280-4726-9A7F-802E2ABC6ED4}"/>
                </a:ext>
              </a:extLst>
            </p:cNvPr>
            <p:cNvSpPr/>
            <p:nvPr/>
          </p:nvSpPr>
          <p:spPr>
            <a:xfrm>
              <a:off x="4247134" y="136403"/>
              <a:ext cx="160840" cy="21080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  <a:buNone/>
              </a:pPr>
              <a:r>
                <a:rPr lang="pt-BR" sz="1250" b="1" kern="1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%</a:t>
              </a:r>
              <a:endParaRPr lang="pt-BR" sz="11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sp>
        <p:nvSpPr>
          <p:cNvPr id="23" name="Rectangle 21">
            <a:extLst>
              <a:ext uri="{FF2B5EF4-FFF2-40B4-BE49-F238E27FC236}">
                <a16:creationId xmlns:a16="http://schemas.microsoft.com/office/drawing/2014/main" id="{F85A5585-F8AA-CE6A-2D85-21B394521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710FD659-E910-73B3-F863-95ACC7146F7D}"/>
              </a:ext>
            </a:extLst>
          </p:cNvPr>
          <p:cNvSpPr txBox="1"/>
          <p:nvPr/>
        </p:nvSpPr>
        <p:spPr>
          <a:xfrm>
            <a:off x="166448" y="-80193"/>
            <a:ext cx="86913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800" dirty="0"/>
              <a:t>Projeto </a:t>
            </a:r>
            <a:r>
              <a:rPr lang="pt-BR" sz="4800" dirty="0">
                <a:solidFill>
                  <a:srgbClr val="9DD354"/>
                </a:solidFill>
              </a:rPr>
              <a:t>BET 3</a:t>
            </a:r>
          </a:p>
        </p:txBody>
      </p:sp>
      <p:pic>
        <p:nvPicPr>
          <p:cNvPr id="32" name="Picture 4748" descr="Logotipo&#10;&#10;O conteúdo gerado por IA pode estar incorreto.">
            <a:extLst>
              <a:ext uri="{FF2B5EF4-FFF2-40B4-BE49-F238E27FC236}">
                <a16:creationId xmlns:a16="http://schemas.microsoft.com/office/drawing/2014/main" id="{F45FE1FF-5E7A-E69C-711A-D281FFB9B65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492359" y="5707565"/>
            <a:ext cx="1705737" cy="1214443"/>
          </a:xfrm>
          <a:prstGeom prst="rect">
            <a:avLst/>
          </a:prstGeom>
        </p:spPr>
      </p:pic>
      <p:grpSp>
        <p:nvGrpSpPr>
          <p:cNvPr id="2" name="Group 27736">
            <a:extLst>
              <a:ext uri="{FF2B5EF4-FFF2-40B4-BE49-F238E27FC236}">
                <a16:creationId xmlns:a16="http://schemas.microsoft.com/office/drawing/2014/main" id="{4EABA8EE-C5BC-2A98-8A0F-F95408B62682}"/>
              </a:ext>
            </a:extLst>
          </p:cNvPr>
          <p:cNvGrpSpPr/>
          <p:nvPr/>
        </p:nvGrpSpPr>
        <p:grpSpPr>
          <a:xfrm>
            <a:off x="440006" y="4973630"/>
            <a:ext cx="7304962" cy="407670"/>
            <a:chOff x="0" y="0"/>
            <a:chExt cx="8317231" cy="407670"/>
          </a:xfrm>
          <a:solidFill>
            <a:srgbClr val="9DD354"/>
          </a:solidFill>
        </p:grpSpPr>
        <p:sp>
          <p:nvSpPr>
            <p:cNvPr id="3" name="Shape 5295">
              <a:extLst>
                <a:ext uri="{FF2B5EF4-FFF2-40B4-BE49-F238E27FC236}">
                  <a16:creationId xmlns:a16="http://schemas.microsoft.com/office/drawing/2014/main" id="{AFA2F2A7-2A38-D3ED-6D87-2DF1229999B5}"/>
                </a:ext>
              </a:extLst>
            </p:cNvPr>
            <p:cNvSpPr/>
            <p:nvPr/>
          </p:nvSpPr>
          <p:spPr>
            <a:xfrm>
              <a:off x="0" y="0"/>
              <a:ext cx="8317231" cy="407670"/>
            </a:xfrm>
            <a:custGeom>
              <a:avLst/>
              <a:gdLst/>
              <a:ahLst/>
              <a:cxnLst/>
              <a:rect l="0" t="0" r="0" b="0"/>
              <a:pathLst>
                <a:path w="8317231" h="407670">
                  <a:moveTo>
                    <a:pt x="69596" y="0"/>
                  </a:moveTo>
                  <a:lnTo>
                    <a:pt x="8247635" y="0"/>
                  </a:lnTo>
                  <a:cubicBezTo>
                    <a:pt x="8285989" y="0"/>
                    <a:pt x="8317231" y="31242"/>
                    <a:pt x="8317231" y="69596"/>
                  </a:cubicBezTo>
                  <a:lnTo>
                    <a:pt x="8317231" y="338074"/>
                  </a:lnTo>
                  <a:cubicBezTo>
                    <a:pt x="8317231" y="376427"/>
                    <a:pt x="8285989" y="407670"/>
                    <a:pt x="8247635" y="407670"/>
                  </a:cubicBezTo>
                  <a:lnTo>
                    <a:pt x="69596" y="407670"/>
                  </a:lnTo>
                  <a:cubicBezTo>
                    <a:pt x="31242" y="407670"/>
                    <a:pt x="0" y="376427"/>
                    <a:pt x="0" y="338074"/>
                  </a:cubicBezTo>
                  <a:lnTo>
                    <a:pt x="0" y="69596"/>
                  </a:lnTo>
                  <a:cubicBezTo>
                    <a:pt x="0" y="31242"/>
                    <a:pt x="31242" y="0"/>
                    <a:pt x="69596" y="0"/>
                  </a:cubicBezTo>
                  <a:close/>
                </a:path>
              </a:pathLst>
            </a:custGeom>
            <a:grpFill/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A3C17A">
                <a:alpha val="53725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t-BR"/>
            </a:p>
          </p:txBody>
        </p:sp>
        <p:sp>
          <p:nvSpPr>
            <p:cNvPr id="4" name="Shape 5296">
              <a:extLst>
                <a:ext uri="{FF2B5EF4-FFF2-40B4-BE49-F238E27FC236}">
                  <a16:creationId xmlns:a16="http://schemas.microsoft.com/office/drawing/2014/main" id="{037D640C-F0F1-11D1-4903-8067FCD52E1F}"/>
                </a:ext>
              </a:extLst>
            </p:cNvPr>
            <p:cNvSpPr/>
            <p:nvPr/>
          </p:nvSpPr>
          <p:spPr>
            <a:xfrm>
              <a:off x="0" y="0"/>
              <a:ext cx="8317231" cy="407670"/>
            </a:xfrm>
            <a:custGeom>
              <a:avLst/>
              <a:gdLst/>
              <a:ahLst/>
              <a:cxnLst/>
              <a:rect l="0" t="0" r="0" b="0"/>
              <a:pathLst>
                <a:path w="8317231" h="407670">
                  <a:moveTo>
                    <a:pt x="69596" y="0"/>
                  </a:moveTo>
                  <a:lnTo>
                    <a:pt x="8247635" y="0"/>
                  </a:lnTo>
                  <a:cubicBezTo>
                    <a:pt x="8285989" y="0"/>
                    <a:pt x="8317231" y="31242"/>
                    <a:pt x="8317231" y="69596"/>
                  </a:cubicBezTo>
                  <a:lnTo>
                    <a:pt x="8317231" y="338074"/>
                  </a:lnTo>
                  <a:cubicBezTo>
                    <a:pt x="8317231" y="376427"/>
                    <a:pt x="8285989" y="407670"/>
                    <a:pt x="8247635" y="407670"/>
                  </a:cubicBezTo>
                  <a:lnTo>
                    <a:pt x="69596" y="407670"/>
                  </a:lnTo>
                  <a:cubicBezTo>
                    <a:pt x="31242" y="407670"/>
                    <a:pt x="0" y="376427"/>
                    <a:pt x="0" y="338074"/>
                  </a:cubicBezTo>
                  <a:lnTo>
                    <a:pt x="0" y="69596"/>
                  </a:lnTo>
                  <a:cubicBezTo>
                    <a:pt x="0" y="31242"/>
                    <a:pt x="31242" y="0"/>
                    <a:pt x="69596" y="0"/>
                  </a:cubicBezTo>
                  <a:close/>
                </a:path>
              </a:pathLst>
            </a:custGeom>
            <a:grpFill/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9DD354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pt-BR"/>
            </a:p>
          </p:txBody>
        </p:sp>
        <p:sp>
          <p:nvSpPr>
            <p:cNvPr id="5" name="Rectangle 27178">
              <a:extLst>
                <a:ext uri="{FF2B5EF4-FFF2-40B4-BE49-F238E27FC236}">
                  <a16:creationId xmlns:a16="http://schemas.microsoft.com/office/drawing/2014/main" id="{9839E6E8-0330-DB7A-BEFB-BF4DBC9B6CED}"/>
                </a:ext>
              </a:extLst>
            </p:cNvPr>
            <p:cNvSpPr/>
            <p:nvPr/>
          </p:nvSpPr>
          <p:spPr>
            <a:xfrm>
              <a:off x="3747555" y="0"/>
              <a:ext cx="822120" cy="210800"/>
            </a:xfrm>
            <a:prstGeom prst="rect">
              <a:avLst/>
            </a:prstGeom>
            <a:grpFill/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  <a:buNone/>
              </a:pPr>
              <a:endParaRPr lang="pt-BR" sz="32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</p:grpSp>
      <p:sp>
        <p:nvSpPr>
          <p:cNvPr id="9" name="Rectangle 22">
            <a:extLst>
              <a:ext uri="{FF2B5EF4-FFF2-40B4-BE49-F238E27FC236}">
                <a16:creationId xmlns:a16="http://schemas.microsoft.com/office/drawing/2014/main" id="{0D3D662D-5CE6-E014-E181-B9D90DFD9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849" y="3237012"/>
            <a:ext cx="591219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Caixas R2 Previsto: 109 und. x Realizado: 78 und.</a:t>
            </a: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39E3E3DF-80A7-C812-42A3-6141B52EE0D3}"/>
              </a:ext>
            </a:extLst>
          </p:cNvPr>
          <p:cNvSpPr txBox="1"/>
          <p:nvPr/>
        </p:nvSpPr>
        <p:spPr>
          <a:xfrm>
            <a:off x="1106850" y="2014365"/>
            <a:ext cx="573907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pt-BR"/>
            </a:defPPr>
            <a:lvl1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>
                <a:solidFill>
                  <a:srgbClr val="213764"/>
                </a:solidFill>
                <a:latin typeface="Arial" panose="020B0604020202020204" pitchFamily="34" charset="0"/>
                <a:ea typeface="Calibri" panose="020F050202020403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pt-BR" altLang="pt-BR" dirty="0"/>
              <a:t>MD Previsto: 47.500m x MD Realizado: 38.268m</a:t>
            </a:r>
          </a:p>
        </p:txBody>
      </p:sp>
      <p:pic>
        <p:nvPicPr>
          <p:cNvPr id="16" name="Imagem 15" descr="Ícone&#10;&#10;O conteúdo gerado por IA pode estar incorreto.">
            <a:extLst>
              <a:ext uri="{FF2B5EF4-FFF2-40B4-BE49-F238E27FC236}">
                <a16:creationId xmlns:a16="http://schemas.microsoft.com/office/drawing/2014/main" id="{5C078085-C5CA-F923-0345-F141FE3017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592" y="953473"/>
            <a:ext cx="666843" cy="552527"/>
          </a:xfrm>
          <a:prstGeom prst="rect">
            <a:avLst/>
          </a:prstGeom>
        </p:spPr>
      </p:pic>
      <p:sp>
        <p:nvSpPr>
          <p:cNvPr id="17" name="Rectangle 22">
            <a:extLst>
              <a:ext uri="{FF2B5EF4-FFF2-40B4-BE49-F238E27FC236}">
                <a16:creationId xmlns:a16="http://schemas.microsoft.com/office/drawing/2014/main" id="{5629CFF7-ACB4-C9AE-CA9F-27E1B0854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435" y="1098271"/>
            <a:ext cx="579357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Escopo Manaus – Manacapuru (prazo 4 meses) ;</a:t>
            </a: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F8C59F53-9468-C57A-AE38-8383F9642D37}"/>
              </a:ext>
            </a:extLst>
          </p:cNvPr>
          <p:cNvSpPr txBox="1"/>
          <p:nvPr/>
        </p:nvSpPr>
        <p:spPr>
          <a:xfrm>
            <a:off x="2354078" y="4560630"/>
            <a:ext cx="3666966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pt-BR"/>
            </a:defPPr>
            <a:lvl1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>
                <a:solidFill>
                  <a:srgbClr val="213764"/>
                </a:solidFill>
                <a:latin typeface="Arial" panose="020B0604020202020204" pitchFamily="34" charset="0"/>
                <a:ea typeface="Calibri" panose="020F050202020403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pt-BR" altLang="pt-BR" sz="2300" dirty="0"/>
              <a:t>PAED Realizado: 69.209m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3C7B0AE4-D7BF-1D4A-7D7A-AF66BABC534A}"/>
              </a:ext>
            </a:extLst>
          </p:cNvPr>
          <p:cNvSpPr txBox="1"/>
          <p:nvPr/>
        </p:nvSpPr>
        <p:spPr>
          <a:xfrm>
            <a:off x="1106849" y="2627330"/>
            <a:ext cx="611096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pt-BR"/>
            </a:defPPr>
            <a:lvl1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>
                <a:solidFill>
                  <a:srgbClr val="213764"/>
                </a:solidFill>
                <a:latin typeface="Arial" panose="020B0604020202020204" pitchFamily="34" charset="0"/>
                <a:ea typeface="Calibri" panose="020F050202020403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pt-BR" altLang="pt-BR" dirty="0"/>
              <a:t>MND Previsto: 44.296m x MND Realizado: 31.022m</a:t>
            </a:r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8C94E787-1400-743A-EBB0-38726F6CD299}"/>
              </a:ext>
            </a:extLst>
          </p:cNvPr>
          <p:cNvSpPr txBox="1"/>
          <p:nvPr/>
        </p:nvSpPr>
        <p:spPr>
          <a:xfrm>
            <a:off x="9333308" y="4917467"/>
            <a:ext cx="1017700" cy="595932"/>
          </a:xfrm>
          <a:prstGeom prst="rect">
            <a:avLst/>
          </a:prstGeom>
          <a:grpFill/>
          <a:ln>
            <a:noFill/>
          </a:ln>
        </p:spPr>
        <p:txBody>
          <a:bodyPr vert="horz" lIns="0" tIns="0" rIns="0" bIns="0" rtlCol="0">
            <a:noAutofit/>
          </a:bodyPr>
          <a:lstStyle>
            <a:defPPr>
              <a:defRPr lang="pt-BR"/>
            </a:defPPr>
            <a:lvl1pPr>
              <a:lnSpc>
                <a:spcPct val="107000"/>
              </a:lnSpc>
              <a:spcAft>
                <a:spcPts val="800"/>
              </a:spcAft>
              <a:buNone/>
              <a:defRPr sz="3200" b="1" kern="1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defRPr>
            </a:lvl1pPr>
          </a:lstStyle>
          <a:p>
            <a:r>
              <a:rPr lang="pt-BR" dirty="0">
                <a:solidFill>
                  <a:schemeClr val="bg1"/>
                </a:solidFill>
              </a:rPr>
              <a:t>24 %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8297EDD8-8B88-EB24-971F-2997905E74E5}"/>
              </a:ext>
            </a:extLst>
          </p:cNvPr>
          <p:cNvSpPr txBox="1"/>
          <p:nvPr/>
        </p:nvSpPr>
        <p:spPr>
          <a:xfrm>
            <a:off x="7744968" y="4560630"/>
            <a:ext cx="3443571" cy="446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pt-BR"/>
            </a:defPPr>
            <a:lvl1pPr marR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300">
                <a:solidFill>
                  <a:srgbClr val="213764"/>
                </a:solidFill>
                <a:latin typeface="Arial" panose="020B0604020202020204" pitchFamily="34" charset="0"/>
                <a:ea typeface="Calibri" panose="020F050202020403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9pPr>
          </a:lstStyle>
          <a:p>
            <a:r>
              <a:rPr lang="pt-BR" altLang="pt-BR" dirty="0"/>
              <a:t>PEAD Previsto: 91.796m</a:t>
            </a:r>
            <a:endParaRPr lang="pt-BR" dirty="0"/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7A5F1BEC-6A80-D5F1-B911-0CE04E0430F9}"/>
              </a:ext>
            </a:extLst>
          </p:cNvPr>
          <p:cNvSpPr txBox="1"/>
          <p:nvPr/>
        </p:nvSpPr>
        <p:spPr>
          <a:xfrm>
            <a:off x="3743207" y="4924651"/>
            <a:ext cx="1017700" cy="595932"/>
          </a:xfrm>
          <a:prstGeom prst="rect">
            <a:avLst/>
          </a:prstGeom>
          <a:grpFill/>
          <a:ln>
            <a:noFill/>
          </a:ln>
        </p:spPr>
        <p:txBody>
          <a:bodyPr vert="horz" lIns="0" tIns="0" rIns="0" bIns="0" rtlCol="0">
            <a:noAutofit/>
          </a:bodyPr>
          <a:lstStyle>
            <a:defPPr>
              <a:defRPr lang="pt-BR"/>
            </a:defPPr>
            <a:lvl1pPr>
              <a:lnSpc>
                <a:spcPct val="107000"/>
              </a:lnSpc>
              <a:spcAft>
                <a:spcPts val="800"/>
              </a:spcAft>
              <a:buNone/>
              <a:defRPr sz="3200" b="1" kern="1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defRPr>
            </a:lvl1pPr>
          </a:lstStyle>
          <a:p>
            <a:r>
              <a:rPr lang="pt-BR" dirty="0">
                <a:solidFill>
                  <a:schemeClr val="bg1"/>
                </a:solidFill>
              </a:rPr>
              <a:t>76 %</a:t>
            </a:r>
          </a:p>
        </p:txBody>
      </p:sp>
      <p:pic>
        <p:nvPicPr>
          <p:cNvPr id="47" name="Imagem 46" descr="Ícone&#10;&#10;O conteúdo gerado por IA pode estar incorreto.">
            <a:extLst>
              <a:ext uri="{FF2B5EF4-FFF2-40B4-BE49-F238E27FC236}">
                <a16:creationId xmlns:a16="http://schemas.microsoft.com/office/drawing/2014/main" id="{CD61EE80-BB32-406A-068C-A6434A3E4B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006" y="1853467"/>
            <a:ext cx="666843" cy="552527"/>
          </a:xfrm>
          <a:prstGeom prst="rect">
            <a:avLst/>
          </a:prstGeom>
        </p:spPr>
      </p:pic>
      <p:pic>
        <p:nvPicPr>
          <p:cNvPr id="48" name="Imagem 47" descr="Ícone&#10;&#10;O conteúdo gerado por IA pode estar incorreto.">
            <a:extLst>
              <a:ext uri="{FF2B5EF4-FFF2-40B4-BE49-F238E27FC236}">
                <a16:creationId xmlns:a16="http://schemas.microsoft.com/office/drawing/2014/main" id="{06FA8BFD-795C-E8ED-BBB9-4A77C3A8EC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006" y="2523784"/>
            <a:ext cx="666843" cy="552527"/>
          </a:xfrm>
          <a:prstGeom prst="rect">
            <a:avLst/>
          </a:prstGeom>
        </p:spPr>
      </p:pic>
      <p:pic>
        <p:nvPicPr>
          <p:cNvPr id="49" name="Imagem 48" descr="Ícone&#10;&#10;O conteúdo gerado por IA pode estar incorreto.">
            <a:extLst>
              <a:ext uri="{FF2B5EF4-FFF2-40B4-BE49-F238E27FC236}">
                <a16:creationId xmlns:a16="http://schemas.microsoft.com/office/drawing/2014/main" id="{4F7176E9-18A7-D3CB-09F8-41AF5CBA6F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006" y="3107790"/>
            <a:ext cx="666843" cy="55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5344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0C96F0-A766-6E8E-D2CB-293A5B97B9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1">
            <a:extLst>
              <a:ext uri="{FF2B5EF4-FFF2-40B4-BE49-F238E27FC236}">
                <a16:creationId xmlns:a16="http://schemas.microsoft.com/office/drawing/2014/main" id="{F7C3F894-2364-E373-17D1-55FC10DC0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FA743D11-5F47-DACE-D315-FDB3E9FE4E71}"/>
              </a:ext>
            </a:extLst>
          </p:cNvPr>
          <p:cNvSpPr txBox="1"/>
          <p:nvPr/>
        </p:nvSpPr>
        <p:spPr>
          <a:xfrm>
            <a:off x="166448" y="-80193"/>
            <a:ext cx="86913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800" dirty="0"/>
              <a:t>Projeto </a:t>
            </a:r>
            <a:r>
              <a:rPr lang="pt-BR" sz="4800" dirty="0">
                <a:solidFill>
                  <a:srgbClr val="9DD354"/>
                </a:solidFill>
              </a:rPr>
              <a:t>BET 3</a:t>
            </a:r>
          </a:p>
        </p:txBody>
      </p:sp>
      <p:pic>
        <p:nvPicPr>
          <p:cNvPr id="32" name="Picture 4748" descr="Logotipo&#10;&#10;O conteúdo gerado por IA pode estar incorreto.">
            <a:extLst>
              <a:ext uri="{FF2B5EF4-FFF2-40B4-BE49-F238E27FC236}">
                <a16:creationId xmlns:a16="http://schemas.microsoft.com/office/drawing/2014/main" id="{C96BA092-1670-90D1-CCE6-2391EFE03C5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492359" y="5707565"/>
            <a:ext cx="1705737" cy="1214443"/>
          </a:xfrm>
          <a:prstGeom prst="rect">
            <a:avLst/>
          </a:prstGeom>
        </p:spPr>
      </p:pic>
      <p:pic>
        <p:nvPicPr>
          <p:cNvPr id="16" name="Imagem 15" descr="Ícone&#10;&#10;O conteúdo gerado por IA pode estar incorreto.">
            <a:extLst>
              <a:ext uri="{FF2B5EF4-FFF2-40B4-BE49-F238E27FC236}">
                <a16:creationId xmlns:a16="http://schemas.microsoft.com/office/drawing/2014/main" id="{C8E592D3-ED42-6459-84F3-03FAFF9CE9F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6821" y="846383"/>
            <a:ext cx="666843" cy="552527"/>
          </a:xfrm>
          <a:prstGeom prst="rect">
            <a:avLst/>
          </a:prstGeom>
        </p:spPr>
      </p:pic>
      <p:sp>
        <p:nvSpPr>
          <p:cNvPr id="17" name="Rectangle 22">
            <a:extLst>
              <a:ext uri="{FF2B5EF4-FFF2-40B4-BE49-F238E27FC236}">
                <a16:creationId xmlns:a16="http://schemas.microsoft.com/office/drawing/2014/main" id="{531F54B1-9C84-D8CE-5AEC-1C228653DE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435" y="583303"/>
            <a:ext cx="7507183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Pontos de Atenção;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21376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Construção de Infra</a:t>
            </a: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estrutura de Duto na Ponte do Rio Negro;</a:t>
            </a:r>
          </a:p>
          <a:p>
            <a:pPr marL="342900" marR="0" lvl="0" indent="-34290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Alvará de Obra no Trecho Urbano de Manaus;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22">
            <a:extLst>
              <a:ext uri="{FF2B5EF4-FFF2-40B4-BE49-F238E27FC236}">
                <a16:creationId xmlns:a16="http://schemas.microsoft.com/office/drawing/2014/main" id="{5462A47B-7F8A-AECD-9E5F-CDB6EF7D7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434" y="1859527"/>
            <a:ext cx="9625648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Ação de Mitigação;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pt-BR" altLang="pt-BR" sz="2000" b="0" i="0" u="none" strike="noStrike" cap="none" normalizeH="0" baseline="0" dirty="0">
                <a:ln>
                  <a:noFill/>
                </a:ln>
                <a:solidFill>
                  <a:srgbClr val="21376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Contratação de Fibra Apagada de Terceiros (SIDI) entre Manaus x Manacapuru</a:t>
            </a: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Imagem 9" descr="Ícone&#10;&#10;O conteúdo gerado por IA pode estar incorreto.">
            <a:extLst>
              <a:ext uri="{FF2B5EF4-FFF2-40B4-BE49-F238E27FC236}">
                <a16:creationId xmlns:a16="http://schemas.microsoft.com/office/drawing/2014/main" id="{A9CEFB6E-A5BB-0A26-21F6-07E17464EB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448" y="2060630"/>
            <a:ext cx="666843" cy="552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886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3C68D7-D340-643B-1F2E-1898D4553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m 16" descr="Uma imagem contendo Diagrama&#10;&#10;O conteúdo gerado por IA pode estar incorreto.">
            <a:extLst>
              <a:ext uri="{FF2B5EF4-FFF2-40B4-BE49-F238E27FC236}">
                <a16:creationId xmlns:a16="http://schemas.microsoft.com/office/drawing/2014/main" id="{2735D7A9-4660-3945-FB3F-C3AF4E444E8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461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19" name="CaixaDeTexto 18">
            <a:extLst>
              <a:ext uri="{FF2B5EF4-FFF2-40B4-BE49-F238E27FC236}">
                <a16:creationId xmlns:a16="http://schemas.microsoft.com/office/drawing/2014/main" id="{D4244D55-6369-5F63-D059-4CCA5D38C9D0}"/>
              </a:ext>
            </a:extLst>
          </p:cNvPr>
          <p:cNvSpPr txBox="1"/>
          <p:nvPr/>
        </p:nvSpPr>
        <p:spPr>
          <a:xfrm>
            <a:off x="4025646" y="3207758"/>
            <a:ext cx="2978658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8800" dirty="0">
                <a:solidFill>
                  <a:srgbClr val="21376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PAIS </a:t>
            </a:r>
            <a:endParaRPr lang="pt-BR" sz="8800" dirty="0"/>
          </a:p>
        </p:txBody>
      </p:sp>
      <p:pic>
        <p:nvPicPr>
          <p:cNvPr id="3" name="Imagem 2" descr="Padrão do plano de fundo&#10;&#10;O conteúdo gerado por IA pode estar incorreto.">
            <a:extLst>
              <a:ext uri="{FF2B5EF4-FFF2-40B4-BE49-F238E27FC236}">
                <a16:creationId xmlns:a16="http://schemas.microsoft.com/office/drawing/2014/main" id="{5F009E32-2D6C-1AC3-6F46-63A6121750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755" y="4450595"/>
            <a:ext cx="3096057" cy="809738"/>
          </a:xfrm>
          <a:prstGeom prst="rect">
            <a:avLst/>
          </a:prstGeom>
        </p:spPr>
      </p:pic>
      <p:pic>
        <p:nvPicPr>
          <p:cNvPr id="5" name="Imagem 4" descr="Padrão do plano de fundo&#10;&#10;O conteúdo gerado por IA pode estar incorreto.">
            <a:extLst>
              <a:ext uri="{FF2B5EF4-FFF2-40B4-BE49-F238E27FC236}">
                <a16:creationId xmlns:a16="http://schemas.microsoft.com/office/drawing/2014/main" id="{8D5A92E7-824B-00EA-C752-35DCC5D174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907" y="4654308"/>
            <a:ext cx="3096057" cy="809738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51271E04-15D6-97DE-BED3-C25DE663DE61}"/>
              </a:ext>
            </a:extLst>
          </p:cNvPr>
          <p:cNvSpPr txBox="1"/>
          <p:nvPr/>
        </p:nvSpPr>
        <p:spPr>
          <a:xfrm>
            <a:off x="797458" y="4597512"/>
            <a:ext cx="484439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5600" b="1" dirty="0">
                <a:solidFill>
                  <a:srgbClr val="21376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STO (DWDM) </a:t>
            </a:r>
            <a:endParaRPr lang="pt-BR" sz="5600" b="1" dirty="0"/>
          </a:p>
        </p:txBody>
      </p:sp>
    </p:spTree>
    <p:extLst>
      <p:ext uri="{BB962C8B-B14F-4D97-AF65-F5344CB8AC3E}">
        <p14:creationId xmlns:p14="http://schemas.microsoft.com/office/powerpoint/2010/main" val="2116187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93148-FDB9-31EE-0E10-C89C77FBA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Logotipo, Ícone&#10;&#10;O conteúdo gerado por IA pode estar incorreto.">
            <a:extLst>
              <a:ext uri="{FF2B5EF4-FFF2-40B4-BE49-F238E27FC236}">
                <a16:creationId xmlns:a16="http://schemas.microsoft.com/office/drawing/2014/main" id="{B68792E4-1D7E-B474-C648-B0E4E3A7EA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1049" y="3620419"/>
            <a:ext cx="592878" cy="571658"/>
          </a:xfrm>
          <a:prstGeom prst="rect">
            <a:avLst/>
          </a:prstGeom>
        </p:spPr>
      </p:pic>
      <p:pic>
        <p:nvPicPr>
          <p:cNvPr id="4" name="Imagem 3" descr="Logotipo, Ícone&#10;&#10;O conteúdo gerado por IA pode estar incorreto.">
            <a:extLst>
              <a:ext uri="{FF2B5EF4-FFF2-40B4-BE49-F238E27FC236}">
                <a16:creationId xmlns:a16="http://schemas.microsoft.com/office/drawing/2014/main" id="{102A8E7C-8646-CF14-E2B0-E356E8BB22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040" y="3595000"/>
            <a:ext cx="592878" cy="571658"/>
          </a:xfrm>
          <a:prstGeom prst="rect">
            <a:avLst/>
          </a:prstGeom>
        </p:spPr>
      </p:pic>
      <p:pic>
        <p:nvPicPr>
          <p:cNvPr id="5" name="Imagem 4" descr="Logotipo, Ícone&#10;&#10;O conteúdo gerado por IA pode estar incorreto.">
            <a:extLst>
              <a:ext uri="{FF2B5EF4-FFF2-40B4-BE49-F238E27FC236}">
                <a16:creationId xmlns:a16="http://schemas.microsoft.com/office/drawing/2014/main" id="{7EAE004C-B576-21C6-416B-C81EB0FB45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7676" y="3551583"/>
            <a:ext cx="592878" cy="571658"/>
          </a:xfrm>
          <a:prstGeom prst="rect">
            <a:avLst/>
          </a:prstGeom>
        </p:spPr>
      </p:pic>
      <p:pic>
        <p:nvPicPr>
          <p:cNvPr id="6" name="Imagem 5" descr="Logotipo, Ícone&#10;&#10;O conteúdo gerado por IA pode estar incorreto.">
            <a:extLst>
              <a:ext uri="{FF2B5EF4-FFF2-40B4-BE49-F238E27FC236}">
                <a16:creationId xmlns:a16="http://schemas.microsoft.com/office/drawing/2014/main" id="{B76500AE-11E5-D204-794E-8039356554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707" y="4055663"/>
            <a:ext cx="592878" cy="411804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8" name="Imagem 7" descr="Logotipo, Ícone&#10;&#10;O conteúdo gerado por IA pode estar incorreto.">
            <a:extLst>
              <a:ext uri="{FF2B5EF4-FFF2-40B4-BE49-F238E27FC236}">
                <a16:creationId xmlns:a16="http://schemas.microsoft.com/office/drawing/2014/main" id="{8EC37F7D-7F7B-7B33-5B08-51D54D8099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707" y="5472950"/>
            <a:ext cx="592878" cy="571658"/>
          </a:xfrm>
          <a:prstGeom prst="rect">
            <a:avLst/>
          </a:prstGeom>
          <a:solidFill>
            <a:srgbClr val="92D050"/>
          </a:solidFill>
        </p:spPr>
      </p:pic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C1E0FB00-DB54-E490-779B-DF51DA49F568}"/>
              </a:ext>
            </a:extLst>
          </p:cNvPr>
          <p:cNvCxnSpPr>
            <a:cxnSpLocks/>
            <a:stCxn id="3" idx="3"/>
            <a:endCxn id="4" idx="1"/>
          </p:cNvCxnSpPr>
          <p:nvPr/>
        </p:nvCxnSpPr>
        <p:spPr>
          <a:xfrm flipV="1">
            <a:off x="2203927" y="3880829"/>
            <a:ext cx="1675113" cy="25419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to 22">
            <a:extLst>
              <a:ext uri="{FF2B5EF4-FFF2-40B4-BE49-F238E27FC236}">
                <a16:creationId xmlns:a16="http://schemas.microsoft.com/office/drawing/2014/main" id="{80421596-533A-FFC4-6787-E2FAA6753BFA}"/>
              </a:ext>
            </a:extLst>
          </p:cNvPr>
          <p:cNvCxnSpPr>
            <a:cxnSpLocks/>
          </p:cNvCxnSpPr>
          <p:nvPr/>
        </p:nvCxnSpPr>
        <p:spPr>
          <a:xfrm flipV="1">
            <a:off x="1907488" y="2172071"/>
            <a:ext cx="0" cy="129984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C12A6735-D294-109B-145B-24FF8275234F}"/>
              </a:ext>
            </a:extLst>
          </p:cNvPr>
          <p:cNvSpPr txBox="1"/>
          <p:nvPr/>
        </p:nvSpPr>
        <p:spPr>
          <a:xfrm>
            <a:off x="573931" y="3643504"/>
            <a:ext cx="1005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Manaus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B4F4BED8-93CC-D25D-B811-A6531C03BF48}"/>
              </a:ext>
            </a:extLst>
          </p:cNvPr>
          <p:cNvSpPr txBox="1"/>
          <p:nvPr/>
        </p:nvSpPr>
        <p:spPr>
          <a:xfrm>
            <a:off x="7760533" y="4267265"/>
            <a:ext cx="1047163" cy="331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Codajás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EA311C4D-89D4-202A-6477-E1B0E644C4D6}"/>
              </a:ext>
            </a:extLst>
          </p:cNvPr>
          <p:cNvSpPr txBox="1"/>
          <p:nvPr/>
        </p:nvSpPr>
        <p:spPr>
          <a:xfrm>
            <a:off x="5982062" y="5479349"/>
            <a:ext cx="2299817" cy="579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Infovia 02 </a:t>
            </a:r>
          </a:p>
          <a:p>
            <a:pPr algn="ctr"/>
            <a:r>
              <a:rPr lang="pt-BR" dirty="0"/>
              <a:t>Tefé – Atalaia do Norte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B8C43677-6A80-A2B4-C986-728848EB3D5C}"/>
              </a:ext>
            </a:extLst>
          </p:cNvPr>
          <p:cNvSpPr txBox="1"/>
          <p:nvPr/>
        </p:nvSpPr>
        <p:spPr>
          <a:xfrm>
            <a:off x="10013369" y="6091869"/>
            <a:ext cx="911954" cy="331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Tefé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C9B775D6-550F-FB19-DC70-28C52CA5AFAA}"/>
              </a:ext>
            </a:extLst>
          </p:cNvPr>
          <p:cNvSpPr txBox="1"/>
          <p:nvPr/>
        </p:nvSpPr>
        <p:spPr>
          <a:xfrm>
            <a:off x="8522813" y="5439056"/>
            <a:ext cx="1288814" cy="248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Sub fluvial 48FO</a:t>
            </a:r>
          </a:p>
        </p:txBody>
      </p:sp>
      <p:pic>
        <p:nvPicPr>
          <p:cNvPr id="39" name="Imagem 38" descr="Logotipo, Ícone&#10;&#10;O conteúdo gerado por IA pode estar incorreto.">
            <a:extLst>
              <a:ext uri="{FF2B5EF4-FFF2-40B4-BE49-F238E27FC236}">
                <a16:creationId xmlns:a16="http://schemas.microsoft.com/office/drawing/2014/main" id="{4E97BE02-A465-D68D-7379-7341C830FB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6995" y="3353511"/>
            <a:ext cx="592878" cy="571658"/>
          </a:xfrm>
          <a:prstGeom prst="rect">
            <a:avLst/>
          </a:prstGeom>
        </p:spPr>
      </p:pic>
      <p:pic>
        <p:nvPicPr>
          <p:cNvPr id="43" name="Imagem 42" descr="Logotipo, Ícone&#10;&#10;O conteúdo gerado por IA pode estar incorreto.">
            <a:extLst>
              <a:ext uri="{FF2B5EF4-FFF2-40B4-BE49-F238E27FC236}">
                <a16:creationId xmlns:a16="http://schemas.microsoft.com/office/drawing/2014/main" id="{678EEEF8-B60F-A743-655C-0072AD6444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229" y="1697550"/>
            <a:ext cx="592878" cy="571658"/>
          </a:xfrm>
          <a:prstGeom prst="rect">
            <a:avLst/>
          </a:prstGeom>
        </p:spPr>
      </p:pic>
      <p:pic>
        <p:nvPicPr>
          <p:cNvPr id="45" name="Imagem 44" descr="Logotipo, Ícone&#10;&#10;O conteúdo gerado por IA pode estar incorreto.">
            <a:extLst>
              <a:ext uri="{FF2B5EF4-FFF2-40B4-BE49-F238E27FC236}">
                <a16:creationId xmlns:a16="http://schemas.microsoft.com/office/drawing/2014/main" id="{7C435128-3133-8585-A546-2269F820E0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5992" y="3322293"/>
            <a:ext cx="592878" cy="571658"/>
          </a:xfrm>
          <a:prstGeom prst="rect">
            <a:avLst/>
          </a:prstGeom>
        </p:spPr>
      </p:pic>
      <p:pic>
        <p:nvPicPr>
          <p:cNvPr id="47" name="Imagem 46" descr="Logotipo, Ícone&#10;&#10;O conteúdo gerado por IA pode estar incorreto.">
            <a:extLst>
              <a:ext uri="{FF2B5EF4-FFF2-40B4-BE49-F238E27FC236}">
                <a16:creationId xmlns:a16="http://schemas.microsoft.com/office/drawing/2014/main" id="{81A5890A-724D-C40E-F4E4-F12D594B94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4929" y="3589521"/>
            <a:ext cx="592878" cy="571658"/>
          </a:xfrm>
          <a:prstGeom prst="rect">
            <a:avLst/>
          </a:prstGeom>
        </p:spPr>
      </p:pic>
      <p:pic>
        <p:nvPicPr>
          <p:cNvPr id="48" name="Imagem 47" descr="Logotipo, Ícone&#10;&#10;O conteúdo gerado por IA pode estar incorreto.">
            <a:extLst>
              <a:ext uri="{FF2B5EF4-FFF2-40B4-BE49-F238E27FC236}">
                <a16:creationId xmlns:a16="http://schemas.microsoft.com/office/drawing/2014/main" id="{2C7568C7-09BA-4E45-F677-84ABA28555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2206" y="3353346"/>
            <a:ext cx="592878" cy="571658"/>
          </a:xfrm>
          <a:prstGeom prst="rect">
            <a:avLst/>
          </a:prstGeom>
        </p:spPr>
      </p:pic>
      <p:cxnSp>
        <p:nvCxnSpPr>
          <p:cNvPr id="51" name="Conector reto 50">
            <a:extLst>
              <a:ext uri="{FF2B5EF4-FFF2-40B4-BE49-F238E27FC236}">
                <a16:creationId xmlns:a16="http://schemas.microsoft.com/office/drawing/2014/main" id="{E87A7337-A690-49AC-2AEE-6902D2CDAE73}"/>
              </a:ext>
            </a:extLst>
          </p:cNvPr>
          <p:cNvCxnSpPr>
            <a:cxnSpLocks/>
          </p:cNvCxnSpPr>
          <p:nvPr/>
        </p:nvCxnSpPr>
        <p:spPr>
          <a:xfrm flipV="1">
            <a:off x="8184225" y="5775504"/>
            <a:ext cx="1856580" cy="662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CaixaDeTexto 51">
            <a:extLst>
              <a:ext uri="{FF2B5EF4-FFF2-40B4-BE49-F238E27FC236}">
                <a16:creationId xmlns:a16="http://schemas.microsoft.com/office/drawing/2014/main" id="{42F1F8B9-1322-61CF-C19A-839EA43627F5}"/>
              </a:ext>
            </a:extLst>
          </p:cNvPr>
          <p:cNvSpPr txBox="1"/>
          <p:nvPr/>
        </p:nvSpPr>
        <p:spPr>
          <a:xfrm>
            <a:off x="3573687" y="1906064"/>
            <a:ext cx="1203583" cy="331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Infovia 06</a:t>
            </a:r>
          </a:p>
        </p:txBody>
      </p:sp>
      <p:sp>
        <p:nvSpPr>
          <p:cNvPr id="53" name="CaixaDeTexto 52">
            <a:extLst>
              <a:ext uri="{FF2B5EF4-FFF2-40B4-BE49-F238E27FC236}">
                <a16:creationId xmlns:a16="http://schemas.microsoft.com/office/drawing/2014/main" id="{BF6632F7-7B75-1795-62EB-F28CBD75AD3E}"/>
              </a:ext>
            </a:extLst>
          </p:cNvPr>
          <p:cNvSpPr txBox="1"/>
          <p:nvPr/>
        </p:nvSpPr>
        <p:spPr>
          <a:xfrm>
            <a:off x="5492885" y="4267265"/>
            <a:ext cx="1034965" cy="331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Anamã</a:t>
            </a:r>
          </a:p>
        </p:txBody>
      </p:sp>
      <p:sp>
        <p:nvSpPr>
          <p:cNvPr id="54" name="CaixaDeTexto 53">
            <a:extLst>
              <a:ext uri="{FF2B5EF4-FFF2-40B4-BE49-F238E27FC236}">
                <a16:creationId xmlns:a16="http://schemas.microsoft.com/office/drawing/2014/main" id="{62AF5959-F6BB-9A1B-FDCF-96BD521D349A}"/>
              </a:ext>
            </a:extLst>
          </p:cNvPr>
          <p:cNvSpPr txBox="1"/>
          <p:nvPr/>
        </p:nvSpPr>
        <p:spPr>
          <a:xfrm>
            <a:off x="1392620" y="1388156"/>
            <a:ext cx="1336590" cy="331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Iranduba</a:t>
            </a:r>
          </a:p>
        </p:txBody>
      </p: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3A22CE97-0405-22F4-0B22-0837D30D6BAE}"/>
              </a:ext>
            </a:extLst>
          </p:cNvPr>
          <p:cNvSpPr txBox="1"/>
          <p:nvPr/>
        </p:nvSpPr>
        <p:spPr>
          <a:xfrm>
            <a:off x="3486319" y="2887350"/>
            <a:ext cx="1469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Manacapuru</a:t>
            </a:r>
          </a:p>
        </p:txBody>
      </p:sp>
      <p:cxnSp>
        <p:nvCxnSpPr>
          <p:cNvPr id="58" name="Conector reto 57">
            <a:extLst>
              <a:ext uri="{FF2B5EF4-FFF2-40B4-BE49-F238E27FC236}">
                <a16:creationId xmlns:a16="http://schemas.microsoft.com/office/drawing/2014/main" id="{72D77637-10DF-492D-9851-A644B0FC6284}"/>
              </a:ext>
            </a:extLst>
          </p:cNvPr>
          <p:cNvCxnSpPr>
            <a:cxnSpLocks/>
            <a:stCxn id="4" idx="3"/>
            <a:endCxn id="47" idx="1"/>
          </p:cNvCxnSpPr>
          <p:nvPr/>
        </p:nvCxnSpPr>
        <p:spPr>
          <a:xfrm flipV="1">
            <a:off x="4471918" y="3875350"/>
            <a:ext cx="1203011" cy="5479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D6E7A28C-29DC-FC61-2011-1DEBFE7FD50B}"/>
              </a:ext>
            </a:extLst>
          </p:cNvPr>
          <p:cNvSpPr txBox="1"/>
          <p:nvPr/>
        </p:nvSpPr>
        <p:spPr>
          <a:xfrm>
            <a:off x="2285710" y="3608278"/>
            <a:ext cx="14698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Terrestre 144FO (*)    </a:t>
            </a:r>
          </a:p>
        </p:txBody>
      </p:sp>
      <p:sp>
        <p:nvSpPr>
          <p:cNvPr id="62" name="CaixaDeTexto 61">
            <a:extLst>
              <a:ext uri="{FF2B5EF4-FFF2-40B4-BE49-F238E27FC236}">
                <a16:creationId xmlns:a16="http://schemas.microsoft.com/office/drawing/2014/main" id="{CF5E00CB-833C-C93C-C6EB-A42331515220}"/>
              </a:ext>
            </a:extLst>
          </p:cNvPr>
          <p:cNvSpPr txBox="1"/>
          <p:nvPr/>
        </p:nvSpPr>
        <p:spPr>
          <a:xfrm>
            <a:off x="4471918" y="3613690"/>
            <a:ext cx="1288814" cy="248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Sub fluvial 48FO</a:t>
            </a: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C3A68823-1FD7-6B36-9E36-7AEDB768F589}"/>
              </a:ext>
            </a:extLst>
          </p:cNvPr>
          <p:cNvSpPr txBox="1"/>
          <p:nvPr/>
        </p:nvSpPr>
        <p:spPr>
          <a:xfrm>
            <a:off x="6017587" y="2638374"/>
            <a:ext cx="1288814" cy="248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Sub fluvial 48FO</a:t>
            </a:r>
          </a:p>
        </p:txBody>
      </p:sp>
      <p:sp>
        <p:nvSpPr>
          <p:cNvPr id="66" name="CaixaDeTexto 65">
            <a:extLst>
              <a:ext uri="{FF2B5EF4-FFF2-40B4-BE49-F238E27FC236}">
                <a16:creationId xmlns:a16="http://schemas.microsoft.com/office/drawing/2014/main" id="{81947872-0F8C-5FEC-7124-95ADE350CE50}"/>
              </a:ext>
            </a:extLst>
          </p:cNvPr>
          <p:cNvSpPr txBox="1"/>
          <p:nvPr/>
        </p:nvSpPr>
        <p:spPr>
          <a:xfrm>
            <a:off x="8644223" y="3521052"/>
            <a:ext cx="1288814" cy="248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Sub fluvial 48FO</a:t>
            </a:r>
          </a:p>
        </p:txBody>
      </p:sp>
      <p:sp>
        <p:nvSpPr>
          <p:cNvPr id="67" name="CaixaDeTexto 66">
            <a:extLst>
              <a:ext uri="{FF2B5EF4-FFF2-40B4-BE49-F238E27FC236}">
                <a16:creationId xmlns:a16="http://schemas.microsoft.com/office/drawing/2014/main" id="{2008C2F3-0F48-C924-8CE4-D3DE7554A094}"/>
              </a:ext>
            </a:extLst>
          </p:cNvPr>
          <p:cNvSpPr txBox="1"/>
          <p:nvPr/>
        </p:nvSpPr>
        <p:spPr>
          <a:xfrm>
            <a:off x="8846572" y="4698074"/>
            <a:ext cx="1288814" cy="248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Sub fluvial 48FO</a:t>
            </a:r>
          </a:p>
        </p:txBody>
      </p:sp>
      <p:sp>
        <p:nvSpPr>
          <p:cNvPr id="68" name="CaixaDeTexto 67">
            <a:extLst>
              <a:ext uri="{FF2B5EF4-FFF2-40B4-BE49-F238E27FC236}">
                <a16:creationId xmlns:a16="http://schemas.microsoft.com/office/drawing/2014/main" id="{F8BC81E2-2AAB-0057-0CEE-3FFA186FED6A}"/>
              </a:ext>
            </a:extLst>
          </p:cNvPr>
          <p:cNvSpPr txBox="1"/>
          <p:nvPr/>
        </p:nvSpPr>
        <p:spPr>
          <a:xfrm>
            <a:off x="4736633" y="3407391"/>
            <a:ext cx="877678" cy="248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115 km</a:t>
            </a:r>
          </a:p>
        </p:txBody>
      </p:sp>
      <p:sp>
        <p:nvSpPr>
          <p:cNvPr id="69" name="CaixaDeTexto 68">
            <a:extLst>
              <a:ext uri="{FF2B5EF4-FFF2-40B4-BE49-F238E27FC236}">
                <a16:creationId xmlns:a16="http://schemas.microsoft.com/office/drawing/2014/main" id="{8792706B-1ED8-6594-1E1A-F9CF0D1D98B1}"/>
              </a:ext>
            </a:extLst>
          </p:cNvPr>
          <p:cNvSpPr txBox="1"/>
          <p:nvPr/>
        </p:nvSpPr>
        <p:spPr>
          <a:xfrm>
            <a:off x="5145009" y="2625109"/>
            <a:ext cx="694998" cy="248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45 km</a:t>
            </a:r>
          </a:p>
        </p:txBody>
      </p:sp>
      <p:sp>
        <p:nvSpPr>
          <p:cNvPr id="70" name="CaixaDeTexto 69">
            <a:extLst>
              <a:ext uri="{FF2B5EF4-FFF2-40B4-BE49-F238E27FC236}">
                <a16:creationId xmlns:a16="http://schemas.microsoft.com/office/drawing/2014/main" id="{D00368A4-AA0F-0952-9D3F-C9B3CE9F4F9D}"/>
              </a:ext>
            </a:extLst>
          </p:cNvPr>
          <p:cNvSpPr txBox="1"/>
          <p:nvPr/>
        </p:nvSpPr>
        <p:spPr>
          <a:xfrm>
            <a:off x="6858508" y="3347525"/>
            <a:ext cx="8236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105 km</a:t>
            </a:r>
          </a:p>
        </p:txBody>
      </p:sp>
      <p:sp>
        <p:nvSpPr>
          <p:cNvPr id="72" name="CaixaDeTexto 71">
            <a:extLst>
              <a:ext uri="{FF2B5EF4-FFF2-40B4-BE49-F238E27FC236}">
                <a16:creationId xmlns:a16="http://schemas.microsoft.com/office/drawing/2014/main" id="{A17EE001-2BEB-D8EE-8C6C-32077F2BF455}"/>
              </a:ext>
            </a:extLst>
          </p:cNvPr>
          <p:cNvSpPr txBox="1"/>
          <p:nvPr/>
        </p:nvSpPr>
        <p:spPr>
          <a:xfrm>
            <a:off x="8870929" y="3314393"/>
            <a:ext cx="685269" cy="248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145 km</a:t>
            </a:r>
          </a:p>
        </p:txBody>
      </p: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3D48EADC-CE9F-3EC5-0492-0A2A89400444}"/>
              </a:ext>
            </a:extLst>
          </p:cNvPr>
          <p:cNvSpPr txBox="1"/>
          <p:nvPr/>
        </p:nvSpPr>
        <p:spPr>
          <a:xfrm>
            <a:off x="2692981" y="3329983"/>
            <a:ext cx="809847" cy="248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110 km</a:t>
            </a:r>
          </a:p>
        </p:txBody>
      </p:sp>
      <p:sp>
        <p:nvSpPr>
          <p:cNvPr id="76" name="CaixaDeTexto 75">
            <a:extLst>
              <a:ext uri="{FF2B5EF4-FFF2-40B4-BE49-F238E27FC236}">
                <a16:creationId xmlns:a16="http://schemas.microsoft.com/office/drawing/2014/main" id="{04FBF618-929E-3EBA-00C1-944E65934A88}"/>
              </a:ext>
            </a:extLst>
          </p:cNvPr>
          <p:cNvSpPr txBox="1"/>
          <p:nvPr/>
        </p:nvSpPr>
        <p:spPr>
          <a:xfrm>
            <a:off x="1072177" y="2704914"/>
            <a:ext cx="809847" cy="248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42 km</a:t>
            </a:r>
          </a:p>
        </p:txBody>
      </p:sp>
      <p:grpSp>
        <p:nvGrpSpPr>
          <p:cNvPr id="94" name="Agrupar 93">
            <a:extLst>
              <a:ext uri="{FF2B5EF4-FFF2-40B4-BE49-F238E27FC236}">
                <a16:creationId xmlns:a16="http://schemas.microsoft.com/office/drawing/2014/main" id="{0349BA17-EAF2-CA9B-74A5-C51BB273AF49}"/>
              </a:ext>
            </a:extLst>
          </p:cNvPr>
          <p:cNvGrpSpPr/>
          <p:nvPr/>
        </p:nvGrpSpPr>
        <p:grpSpPr>
          <a:xfrm>
            <a:off x="10013369" y="1118681"/>
            <a:ext cx="1457846" cy="966280"/>
            <a:chOff x="10449153" y="381817"/>
            <a:chExt cx="1567426" cy="1077475"/>
          </a:xfrm>
        </p:grpSpPr>
        <p:grpSp>
          <p:nvGrpSpPr>
            <p:cNvPr id="89" name="Agrupar 88">
              <a:extLst>
                <a:ext uri="{FF2B5EF4-FFF2-40B4-BE49-F238E27FC236}">
                  <a16:creationId xmlns:a16="http://schemas.microsoft.com/office/drawing/2014/main" id="{C4B521B7-AC53-5B9D-E9FA-92803CBF0726}"/>
                </a:ext>
              </a:extLst>
            </p:cNvPr>
            <p:cNvGrpSpPr/>
            <p:nvPr/>
          </p:nvGrpSpPr>
          <p:grpSpPr>
            <a:xfrm>
              <a:off x="10449153" y="381817"/>
              <a:ext cx="1567426" cy="724668"/>
              <a:chOff x="10383381" y="4808006"/>
              <a:chExt cx="1567426" cy="724668"/>
            </a:xfrm>
          </p:grpSpPr>
          <p:cxnSp>
            <p:nvCxnSpPr>
              <p:cNvPr id="77" name="Conector reto 76">
                <a:extLst>
                  <a:ext uri="{FF2B5EF4-FFF2-40B4-BE49-F238E27FC236}">
                    <a16:creationId xmlns:a16="http://schemas.microsoft.com/office/drawing/2014/main" id="{D70F3E2A-11D2-0689-C75C-74566C7B0B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402295" y="5164157"/>
                <a:ext cx="1305231" cy="0"/>
              </a:xfrm>
              <a:prstGeom prst="line">
                <a:avLst/>
              </a:prstGeom>
              <a:ln w="38100">
                <a:solidFill>
                  <a:schemeClr val="accent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Conector reto 78">
                <a:extLst>
                  <a:ext uri="{FF2B5EF4-FFF2-40B4-BE49-F238E27FC236}">
                    <a16:creationId xmlns:a16="http://schemas.microsoft.com/office/drawing/2014/main" id="{0EFE4486-CACA-598A-F2BF-4CFF36F2FC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383381" y="5532674"/>
                <a:ext cx="1324145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CaixaDeTexto 81">
                <a:extLst>
                  <a:ext uri="{FF2B5EF4-FFF2-40B4-BE49-F238E27FC236}">
                    <a16:creationId xmlns:a16="http://schemas.microsoft.com/office/drawing/2014/main" id="{EB7FF4AC-8107-838A-C072-514159073613}"/>
                  </a:ext>
                </a:extLst>
              </p:cNvPr>
              <p:cNvSpPr txBox="1"/>
              <p:nvPr/>
            </p:nvSpPr>
            <p:spPr>
              <a:xfrm>
                <a:off x="10565118" y="4808006"/>
                <a:ext cx="138568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BR" sz="1200" dirty="0"/>
                  <a:t>À implantar</a:t>
                </a:r>
              </a:p>
            </p:txBody>
          </p:sp>
        </p:grpSp>
        <p:sp>
          <p:nvSpPr>
            <p:cNvPr id="83" name="CaixaDeTexto 82">
              <a:extLst>
                <a:ext uri="{FF2B5EF4-FFF2-40B4-BE49-F238E27FC236}">
                  <a16:creationId xmlns:a16="http://schemas.microsoft.com/office/drawing/2014/main" id="{C1FCA296-9036-ED58-8DED-CD07DC0D8442}"/>
                </a:ext>
              </a:extLst>
            </p:cNvPr>
            <p:cNvSpPr txBox="1"/>
            <p:nvPr/>
          </p:nvSpPr>
          <p:spPr>
            <a:xfrm>
              <a:off x="10610699" y="1182293"/>
              <a:ext cx="138568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200" dirty="0"/>
                <a:t>Implantado</a:t>
              </a:r>
            </a:p>
          </p:txBody>
        </p:sp>
      </p:grpSp>
      <p:sp>
        <p:nvSpPr>
          <p:cNvPr id="9" name="CaixaDeTexto 8">
            <a:extLst>
              <a:ext uri="{FF2B5EF4-FFF2-40B4-BE49-F238E27FC236}">
                <a16:creationId xmlns:a16="http://schemas.microsoft.com/office/drawing/2014/main" id="{16F73289-821C-FFF0-9E22-DDD2FE191143}"/>
              </a:ext>
            </a:extLst>
          </p:cNvPr>
          <p:cNvSpPr txBox="1"/>
          <p:nvPr/>
        </p:nvSpPr>
        <p:spPr>
          <a:xfrm>
            <a:off x="2033879" y="2591957"/>
            <a:ext cx="13633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Terrestre 48 FO    </a:t>
            </a:r>
          </a:p>
        </p:txBody>
      </p:sp>
      <p:cxnSp>
        <p:nvCxnSpPr>
          <p:cNvPr id="17" name="Conector de Seta Reta 16">
            <a:extLst>
              <a:ext uri="{FF2B5EF4-FFF2-40B4-BE49-F238E27FC236}">
                <a16:creationId xmlns:a16="http://schemas.microsoft.com/office/drawing/2014/main" id="{9C4EB195-EAAE-4E4E-F33A-1ABAB7E0C2A6}"/>
              </a:ext>
            </a:extLst>
          </p:cNvPr>
          <p:cNvCxnSpPr>
            <a:cxnSpLocks/>
          </p:cNvCxnSpPr>
          <p:nvPr/>
        </p:nvCxnSpPr>
        <p:spPr>
          <a:xfrm flipH="1" flipV="1">
            <a:off x="4192431" y="2352160"/>
            <a:ext cx="5946" cy="46188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6" name="Imagem 35" descr="Logotipo, Ícone&#10;&#10;O conteúdo gerado por IA pode estar incorreto.">
            <a:extLst>
              <a:ext uri="{FF2B5EF4-FFF2-40B4-BE49-F238E27FC236}">
                <a16:creationId xmlns:a16="http://schemas.microsoft.com/office/drawing/2014/main" id="{D086D444-E49C-E775-5BA4-E6212DB5AB4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929" y="1719373"/>
            <a:ext cx="592878" cy="571658"/>
          </a:xfrm>
          <a:prstGeom prst="rect">
            <a:avLst/>
          </a:prstGeom>
        </p:spPr>
      </p:pic>
      <p:cxnSp>
        <p:nvCxnSpPr>
          <p:cNvPr id="41" name="Conector reto 40">
            <a:extLst>
              <a:ext uri="{FF2B5EF4-FFF2-40B4-BE49-F238E27FC236}">
                <a16:creationId xmlns:a16="http://schemas.microsoft.com/office/drawing/2014/main" id="{1C853366-7397-8DCF-58FB-980E6EBAA133}"/>
              </a:ext>
            </a:extLst>
          </p:cNvPr>
          <p:cNvCxnSpPr>
            <a:cxnSpLocks/>
          </p:cNvCxnSpPr>
          <p:nvPr/>
        </p:nvCxnSpPr>
        <p:spPr>
          <a:xfrm flipV="1">
            <a:off x="5978644" y="2172071"/>
            <a:ext cx="0" cy="1299842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CaixaDeTexto 84">
            <a:extLst>
              <a:ext uri="{FF2B5EF4-FFF2-40B4-BE49-F238E27FC236}">
                <a16:creationId xmlns:a16="http://schemas.microsoft.com/office/drawing/2014/main" id="{10B7D4B5-626F-EA16-320E-F094A9EB5659}"/>
              </a:ext>
            </a:extLst>
          </p:cNvPr>
          <p:cNvSpPr txBox="1"/>
          <p:nvPr/>
        </p:nvSpPr>
        <p:spPr>
          <a:xfrm>
            <a:off x="5624262" y="1388156"/>
            <a:ext cx="905933" cy="331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Anori</a:t>
            </a:r>
          </a:p>
        </p:txBody>
      </p:sp>
      <p:sp>
        <p:nvSpPr>
          <p:cNvPr id="86" name="CaixaDeTexto 85">
            <a:extLst>
              <a:ext uri="{FF2B5EF4-FFF2-40B4-BE49-F238E27FC236}">
                <a16:creationId xmlns:a16="http://schemas.microsoft.com/office/drawing/2014/main" id="{5FEB3F00-6012-D5CA-37A5-A62FCA6AEFA9}"/>
              </a:ext>
            </a:extLst>
          </p:cNvPr>
          <p:cNvSpPr txBox="1"/>
          <p:nvPr/>
        </p:nvSpPr>
        <p:spPr>
          <a:xfrm>
            <a:off x="6614362" y="3554203"/>
            <a:ext cx="1288814" cy="248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Sub fluvial 48FO</a:t>
            </a:r>
          </a:p>
        </p:txBody>
      </p:sp>
      <p:cxnSp>
        <p:nvCxnSpPr>
          <p:cNvPr id="87" name="Conector reto 86">
            <a:extLst>
              <a:ext uri="{FF2B5EF4-FFF2-40B4-BE49-F238E27FC236}">
                <a16:creationId xmlns:a16="http://schemas.microsoft.com/office/drawing/2014/main" id="{717D89BC-8D0E-3344-E3E7-8EF5E44FB3F8}"/>
              </a:ext>
            </a:extLst>
          </p:cNvPr>
          <p:cNvCxnSpPr>
            <a:cxnSpLocks/>
          </p:cNvCxnSpPr>
          <p:nvPr/>
        </p:nvCxnSpPr>
        <p:spPr>
          <a:xfrm flipV="1">
            <a:off x="6240039" y="3845915"/>
            <a:ext cx="1747637" cy="6178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0" name="Imagem 89" descr="Logotipo, Ícone&#10;&#10;O conteúdo gerado por IA pode estar incorreto.">
            <a:extLst>
              <a:ext uri="{FF2B5EF4-FFF2-40B4-BE49-F238E27FC236}">
                <a16:creationId xmlns:a16="http://schemas.microsoft.com/office/drawing/2014/main" id="{95CCEF96-6136-B6E3-0C68-13CA86E385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707" y="3541505"/>
            <a:ext cx="592878" cy="571658"/>
          </a:xfrm>
          <a:prstGeom prst="rect">
            <a:avLst/>
          </a:prstGeom>
        </p:spPr>
      </p:pic>
      <p:cxnSp>
        <p:nvCxnSpPr>
          <p:cNvPr id="91" name="Conector reto 90">
            <a:extLst>
              <a:ext uri="{FF2B5EF4-FFF2-40B4-BE49-F238E27FC236}">
                <a16:creationId xmlns:a16="http://schemas.microsoft.com/office/drawing/2014/main" id="{95DF01CF-FFB2-0EB7-27F5-55F7AE432C36}"/>
              </a:ext>
            </a:extLst>
          </p:cNvPr>
          <p:cNvCxnSpPr>
            <a:cxnSpLocks/>
            <a:endCxn id="90" idx="1"/>
          </p:cNvCxnSpPr>
          <p:nvPr/>
        </p:nvCxnSpPr>
        <p:spPr>
          <a:xfrm flipV="1">
            <a:off x="8522813" y="3827334"/>
            <a:ext cx="1473894" cy="21669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CaixaDeTexto 92">
            <a:extLst>
              <a:ext uri="{FF2B5EF4-FFF2-40B4-BE49-F238E27FC236}">
                <a16:creationId xmlns:a16="http://schemas.microsoft.com/office/drawing/2014/main" id="{62E97BBD-1199-5B81-C94F-8B2BA93B2142}"/>
              </a:ext>
            </a:extLst>
          </p:cNvPr>
          <p:cNvSpPr txBox="1"/>
          <p:nvPr/>
        </p:nvSpPr>
        <p:spPr>
          <a:xfrm>
            <a:off x="9905277" y="3230608"/>
            <a:ext cx="1047163" cy="331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Coari</a:t>
            </a:r>
          </a:p>
        </p:txBody>
      </p:sp>
      <p:cxnSp>
        <p:nvCxnSpPr>
          <p:cNvPr id="95" name="Conector reto 94">
            <a:extLst>
              <a:ext uri="{FF2B5EF4-FFF2-40B4-BE49-F238E27FC236}">
                <a16:creationId xmlns:a16="http://schemas.microsoft.com/office/drawing/2014/main" id="{3C5BACD2-841C-D7AF-E858-09A95123199B}"/>
              </a:ext>
            </a:extLst>
          </p:cNvPr>
          <p:cNvCxnSpPr>
            <a:cxnSpLocks/>
          </p:cNvCxnSpPr>
          <p:nvPr/>
        </p:nvCxnSpPr>
        <p:spPr>
          <a:xfrm flipV="1">
            <a:off x="10274066" y="4432874"/>
            <a:ext cx="0" cy="85040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8" name="Imagem 97" descr="Logotipo, Ícone&#10;&#10;O conteúdo gerado por IA pode estar incorreto.">
            <a:extLst>
              <a:ext uri="{FF2B5EF4-FFF2-40B4-BE49-F238E27FC236}">
                <a16:creationId xmlns:a16="http://schemas.microsoft.com/office/drawing/2014/main" id="{94F12175-D6E6-4A00-6C56-0987845380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7627" y="5169336"/>
            <a:ext cx="592878" cy="411804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99" name="CaixaDeTexto 98">
            <a:extLst>
              <a:ext uri="{FF2B5EF4-FFF2-40B4-BE49-F238E27FC236}">
                <a16:creationId xmlns:a16="http://schemas.microsoft.com/office/drawing/2014/main" id="{3240C27A-3CE9-1410-327C-BE5E053FF432}"/>
              </a:ext>
            </a:extLst>
          </p:cNvPr>
          <p:cNvSpPr txBox="1"/>
          <p:nvPr/>
        </p:nvSpPr>
        <p:spPr>
          <a:xfrm>
            <a:off x="9155633" y="4892437"/>
            <a:ext cx="670690" cy="248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235 km</a:t>
            </a:r>
          </a:p>
        </p:txBody>
      </p:sp>
      <p:cxnSp>
        <p:nvCxnSpPr>
          <p:cNvPr id="100" name="Conector reto 99">
            <a:extLst>
              <a:ext uri="{FF2B5EF4-FFF2-40B4-BE49-F238E27FC236}">
                <a16:creationId xmlns:a16="http://schemas.microsoft.com/office/drawing/2014/main" id="{F9382445-861C-FE2C-62D2-FE6124DED0D5}"/>
              </a:ext>
            </a:extLst>
          </p:cNvPr>
          <p:cNvCxnSpPr>
            <a:cxnSpLocks/>
          </p:cNvCxnSpPr>
          <p:nvPr/>
        </p:nvCxnSpPr>
        <p:spPr>
          <a:xfrm flipV="1">
            <a:off x="4186485" y="4342057"/>
            <a:ext cx="0" cy="1239083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CaixaDeTexto 100">
            <a:extLst>
              <a:ext uri="{FF2B5EF4-FFF2-40B4-BE49-F238E27FC236}">
                <a16:creationId xmlns:a16="http://schemas.microsoft.com/office/drawing/2014/main" id="{9304FF89-5592-7003-3CA6-538225C9D67E}"/>
              </a:ext>
            </a:extLst>
          </p:cNvPr>
          <p:cNvSpPr txBox="1"/>
          <p:nvPr/>
        </p:nvSpPr>
        <p:spPr>
          <a:xfrm>
            <a:off x="3007436" y="5879000"/>
            <a:ext cx="2299817" cy="331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Novo Airão</a:t>
            </a:r>
          </a:p>
        </p:txBody>
      </p:sp>
      <p:pic>
        <p:nvPicPr>
          <p:cNvPr id="107" name="Imagem 106" descr="Logotipo, Ícone&#10;&#10;O conteúdo gerado por IA pode estar incorreto.">
            <a:extLst>
              <a:ext uri="{FF2B5EF4-FFF2-40B4-BE49-F238E27FC236}">
                <a16:creationId xmlns:a16="http://schemas.microsoft.com/office/drawing/2014/main" id="{615C73EC-AF95-539C-6C5B-E5ECF91D1A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3320" y="1305501"/>
            <a:ext cx="592878" cy="411804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108" name="CaixaDeTexto 107">
            <a:extLst>
              <a:ext uri="{FF2B5EF4-FFF2-40B4-BE49-F238E27FC236}">
                <a16:creationId xmlns:a16="http://schemas.microsoft.com/office/drawing/2014/main" id="{9A37A0B9-90B1-0CEA-EC37-03A4824E5602}"/>
              </a:ext>
            </a:extLst>
          </p:cNvPr>
          <p:cNvSpPr txBox="1"/>
          <p:nvPr/>
        </p:nvSpPr>
        <p:spPr>
          <a:xfrm>
            <a:off x="8803771" y="1731820"/>
            <a:ext cx="969716" cy="414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/>
              <a:t>DWDM RNP Existente</a:t>
            </a:r>
          </a:p>
        </p:txBody>
      </p:sp>
      <p:pic>
        <p:nvPicPr>
          <p:cNvPr id="114" name="Imagem 113" descr="Logotipo, Ícone&#10;&#10;O conteúdo gerado por IA pode estar incorreto.">
            <a:extLst>
              <a:ext uri="{FF2B5EF4-FFF2-40B4-BE49-F238E27FC236}">
                <a16:creationId xmlns:a16="http://schemas.microsoft.com/office/drawing/2014/main" id="{7553F948-EF85-427D-AA5E-D6CBF38F07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0906" y="5439056"/>
            <a:ext cx="592878" cy="411804"/>
          </a:xfrm>
          <a:prstGeom prst="rect">
            <a:avLst/>
          </a:prstGeom>
          <a:solidFill>
            <a:srgbClr val="FFFF00"/>
          </a:solidFill>
        </p:spPr>
      </p:pic>
      <p:pic>
        <p:nvPicPr>
          <p:cNvPr id="116" name="Imagem 115" descr="Logotipo, Ícone&#10;&#10;O conteúdo gerado por IA pode estar incorreto.">
            <a:extLst>
              <a:ext uri="{FF2B5EF4-FFF2-40B4-BE49-F238E27FC236}">
                <a16:creationId xmlns:a16="http://schemas.microsoft.com/office/drawing/2014/main" id="{50AAD52E-5BAA-8E4B-2540-BD20EBBE16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515" y="4129682"/>
            <a:ext cx="592878" cy="411804"/>
          </a:xfrm>
          <a:prstGeom prst="rect">
            <a:avLst/>
          </a:prstGeom>
          <a:solidFill>
            <a:srgbClr val="FFFF00"/>
          </a:solidFill>
        </p:spPr>
      </p:pic>
      <p:cxnSp>
        <p:nvCxnSpPr>
          <p:cNvPr id="117" name="Conector reto 116">
            <a:extLst>
              <a:ext uri="{FF2B5EF4-FFF2-40B4-BE49-F238E27FC236}">
                <a16:creationId xmlns:a16="http://schemas.microsoft.com/office/drawing/2014/main" id="{5ED12FCC-24F9-16C3-7334-5FB728BEA816}"/>
              </a:ext>
            </a:extLst>
          </p:cNvPr>
          <p:cNvCxnSpPr>
            <a:cxnSpLocks/>
          </p:cNvCxnSpPr>
          <p:nvPr/>
        </p:nvCxnSpPr>
        <p:spPr>
          <a:xfrm flipV="1">
            <a:off x="1643229" y="4431241"/>
            <a:ext cx="0" cy="772374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Conector reto 118">
            <a:extLst>
              <a:ext uri="{FF2B5EF4-FFF2-40B4-BE49-F238E27FC236}">
                <a16:creationId xmlns:a16="http://schemas.microsoft.com/office/drawing/2014/main" id="{9A9C3850-E0DE-E2C8-66D9-169EA38E0F63}"/>
              </a:ext>
            </a:extLst>
          </p:cNvPr>
          <p:cNvCxnSpPr>
            <a:cxnSpLocks/>
          </p:cNvCxnSpPr>
          <p:nvPr/>
        </p:nvCxnSpPr>
        <p:spPr>
          <a:xfrm flipV="1">
            <a:off x="1626077" y="5166350"/>
            <a:ext cx="2406810" cy="29956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9BE4AAB8-1707-67C9-2D11-CCD624DA8775}"/>
              </a:ext>
            </a:extLst>
          </p:cNvPr>
          <p:cNvCxnSpPr>
            <a:cxnSpLocks/>
            <a:endCxn id="116" idx="3"/>
          </p:cNvCxnSpPr>
          <p:nvPr/>
        </p:nvCxnSpPr>
        <p:spPr>
          <a:xfrm flipH="1">
            <a:off x="1469393" y="4335584"/>
            <a:ext cx="272303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9" name="Imagem 18" descr="Logotipo, Ícone&#10;&#10;O conteúdo gerado por IA pode estar incorreto.">
            <a:extLst>
              <a:ext uri="{FF2B5EF4-FFF2-40B4-BE49-F238E27FC236}">
                <a16:creationId xmlns:a16="http://schemas.microsoft.com/office/drawing/2014/main" id="{CCDDA607-465B-338E-8B28-C06BEF75EB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683" y="1282315"/>
            <a:ext cx="592878" cy="486249"/>
          </a:xfrm>
          <a:prstGeom prst="rect">
            <a:avLst/>
          </a:prstGeom>
          <a:solidFill>
            <a:srgbClr val="92D050"/>
          </a:solidFill>
        </p:spPr>
      </p:pic>
      <p:sp>
        <p:nvSpPr>
          <p:cNvPr id="20" name="CaixaDeTexto 19">
            <a:extLst>
              <a:ext uri="{FF2B5EF4-FFF2-40B4-BE49-F238E27FC236}">
                <a16:creationId xmlns:a16="http://schemas.microsoft.com/office/drawing/2014/main" id="{61FB6E09-FB3C-BA34-3670-B849DA9AD019}"/>
              </a:ext>
            </a:extLst>
          </p:cNvPr>
          <p:cNvSpPr txBox="1"/>
          <p:nvPr/>
        </p:nvSpPr>
        <p:spPr>
          <a:xfrm>
            <a:off x="7785264" y="1844565"/>
            <a:ext cx="969716" cy="414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/>
              <a:t>DWDM EAF Existente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FA7CBFE4-A03C-2773-71D1-622082BCA21C}"/>
              </a:ext>
            </a:extLst>
          </p:cNvPr>
          <p:cNvSpPr txBox="1"/>
          <p:nvPr/>
        </p:nvSpPr>
        <p:spPr>
          <a:xfrm>
            <a:off x="2029978" y="2863574"/>
            <a:ext cx="14126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100G (10x10G)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F911C97D-1A09-FA84-F0AD-58BBAD16B82D}"/>
              </a:ext>
            </a:extLst>
          </p:cNvPr>
          <p:cNvSpPr txBox="1"/>
          <p:nvPr/>
        </p:nvSpPr>
        <p:spPr>
          <a:xfrm>
            <a:off x="2348667" y="4409505"/>
            <a:ext cx="12888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Terrestre 48 FO    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55D2C8F4-6394-CD49-44B9-8EA97FD587E4}"/>
              </a:ext>
            </a:extLst>
          </p:cNvPr>
          <p:cNvSpPr txBox="1"/>
          <p:nvPr/>
        </p:nvSpPr>
        <p:spPr>
          <a:xfrm>
            <a:off x="2050877" y="5276851"/>
            <a:ext cx="14354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Sub fluvial  48 FO    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02E133E1-9D21-AAF6-78E2-A4F3C7C65A5B}"/>
              </a:ext>
            </a:extLst>
          </p:cNvPr>
          <p:cNvSpPr txBox="1"/>
          <p:nvPr/>
        </p:nvSpPr>
        <p:spPr>
          <a:xfrm>
            <a:off x="2461733" y="3961735"/>
            <a:ext cx="12005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200G (20x10G)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BBA0838B-7B81-F6C5-55E7-6393189D3769}"/>
              </a:ext>
            </a:extLst>
          </p:cNvPr>
          <p:cNvSpPr txBox="1"/>
          <p:nvPr/>
        </p:nvSpPr>
        <p:spPr>
          <a:xfrm>
            <a:off x="4499459" y="3963879"/>
            <a:ext cx="13405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200G (20x10G)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369D8682-AFC2-6B9C-4133-90516B2F3BF9}"/>
              </a:ext>
            </a:extLst>
          </p:cNvPr>
          <p:cNvSpPr txBox="1"/>
          <p:nvPr/>
        </p:nvSpPr>
        <p:spPr>
          <a:xfrm>
            <a:off x="6571523" y="3961734"/>
            <a:ext cx="12323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200G (20x10G)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BB78D498-BD6F-5F72-DA6B-0B9A266F2B4E}"/>
              </a:ext>
            </a:extLst>
          </p:cNvPr>
          <p:cNvSpPr txBox="1"/>
          <p:nvPr/>
        </p:nvSpPr>
        <p:spPr>
          <a:xfrm>
            <a:off x="8601385" y="3925005"/>
            <a:ext cx="12323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200G (20x10G)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0F99BD87-56AD-B466-086F-4D4113CE7319}"/>
              </a:ext>
            </a:extLst>
          </p:cNvPr>
          <p:cNvSpPr txBox="1"/>
          <p:nvPr/>
        </p:nvSpPr>
        <p:spPr>
          <a:xfrm>
            <a:off x="6081969" y="2871140"/>
            <a:ext cx="13708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100G (10x10G)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02A406D9-DE0A-331F-3F66-216869B92CD7}"/>
              </a:ext>
            </a:extLst>
          </p:cNvPr>
          <p:cNvSpPr txBox="1"/>
          <p:nvPr/>
        </p:nvSpPr>
        <p:spPr>
          <a:xfrm>
            <a:off x="10323286" y="4730550"/>
            <a:ext cx="127846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200G (20x10G)</a:t>
            </a:r>
          </a:p>
        </p:txBody>
      </p:sp>
      <p:sp>
        <p:nvSpPr>
          <p:cNvPr id="14" name="Triângulo isósceles 13">
            <a:extLst>
              <a:ext uri="{FF2B5EF4-FFF2-40B4-BE49-F238E27FC236}">
                <a16:creationId xmlns:a16="http://schemas.microsoft.com/office/drawing/2014/main" id="{948B00E4-AFF4-B7B6-0D5B-11DD2CCDED12}"/>
              </a:ext>
            </a:extLst>
          </p:cNvPr>
          <p:cNvSpPr/>
          <p:nvPr/>
        </p:nvSpPr>
        <p:spPr>
          <a:xfrm rot="12055849">
            <a:off x="1567354" y="4266881"/>
            <a:ext cx="238883" cy="221150"/>
          </a:xfrm>
          <a:prstGeom prst="triangle">
            <a:avLst>
              <a:gd name="adj" fmla="val 566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Triângulo isósceles 14">
            <a:extLst>
              <a:ext uri="{FF2B5EF4-FFF2-40B4-BE49-F238E27FC236}">
                <a16:creationId xmlns:a16="http://schemas.microsoft.com/office/drawing/2014/main" id="{5D6BE81F-A52F-66F6-0A94-06707779B148}"/>
              </a:ext>
            </a:extLst>
          </p:cNvPr>
          <p:cNvSpPr/>
          <p:nvPr/>
        </p:nvSpPr>
        <p:spPr>
          <a:xfrm rot="14230466">
            <a:off x="4026683" y="5003637"/>
            <a:ext cx="230333" cy="229359"/>
          </a:xfrm>
          <a:prstGeom prst="triangle">
            <a:avLst>
              <a:gd name="adj" fmla="val 566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0" name="Triângulo isósceles 39">
            <a:extLst>
              <a:ext uri="{FF2B5EF4-FFF2-40B4-BE49-F238E27FC236}">
                <a16:creationId xmlns:a16="http://schemas.microsoft.com/office/drawing/2014/main" id="{E64C43A8-6109-5958-8C8C-DC5BEFA8C583}"/>
              </a:ext>
            </a:extLst>
          </p:cNvPr>
          <p:cNvSpPr/>
          <p:nvPr/>
        </p:nvSpPr>
        <p:spPr>
          <a:xfrm rot="16200000">
            <a:off x="7222947" y="1413968"/>
            <a:ext cx="230333" cy="229359"/>
          </a:xfrm>
          <a:prstGeom prst="triangle">
            <a:avLst>
              <a:gd name="adj" fmla="val 566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2" name="CaixaDeTexto 41">
            <a:extLst>
              <a:ext uri="{FF2B5EF4-FFF2-40B4-BE49-F238E27FC236}">
                <a16:creationId xmlns:a16="http://schemas.microsoft.com/office/drawing/2014/main" id="{2D33BDB9-5ACF-3569-EE32-336AD735C320}"/>
              </a:ext>
            </a:extLst>
          </p:cNvPr>
          <p:cNvSpPr txBox="1"/>
          <p:nvPr/>
        </p:nvSpPr>
        <p:spPr>
          <a:xfrm>
            <a:off x="6763754" y="1850501"/>
            <a:ext cx="1064470" cy="248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/>
              <a:t>Chave Óptica</a:t>
            </a:r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09200B96-EC5D-B646-90AD-27B5E2390E4B}"/>
              </a:ext>
            </a:extLst>
          </p:cNvPr>
          <p:cNvSpPr txBox="1"/>
          <p:nvPr/>
        </p:nvSpPr>
        <p:spPr>
          <a:xfrm>
            <a:off x="166449" y="659708"/>
            <a:ext cx="705698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>
              <a:defRPr sz="4800"/>
            </a:lvl1pPr>
          </a:lstStyle>
          <a:p>
            <a:r>
              <a:rPr lang="pt-BR" sz="2000" dirty="0"/>
              <a:t>DWDM Topologia PAC, Fornecedor PADTEC.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0248E39-895B-B3C0-26CF-EFA1BDBD7295}"/>
              </a:ext>
            </a:extLst>
          </p:cNvPr>
          <p:cNvSpPr txBox="1"/>
          <p:nvPr/>
        </p:nvSpPr>
        <p:spPr>
          <a:xfrm>
            <a:off x="166448" y="-80193"/>
            <a:ext cx="86913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800" dirty="0"/>
              <a:t>Projeto </a:t>
            </a:r>
            <a:r>
              <a:rPr lang="pt-BR" sz="4800" dirty="0">
                <a:solidFill>
                  <a:srgbClr val="9DD354"/>
                </a:solidFill>
              </a:rPr>
              <a:t>Revitalização PAC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573FEB14-E986-C044-7EFB-3A9A93FE6314}"/>
              </a:ext>
            </a:extLst>
          </p:cNvPr>
          <p:cNvSpPr/>
          <p:nvPr/>
        </p:nvSpPr>
        <p:spPr>
          <a:xfrm>
            <a:off x="573931" y="3318788"/>
            <a:ext cx="9237696" cy="842392"/>
          </a:xfrm>
          <a:prstGeom prst="rect">
            <a:avLst/>
          </a:prstGeom>
          <a:solidFill>
            <a:srgbClr val="9DD354">
              <a:alpha val="25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E881407A-B7F7-9D4C-5D9F-337B6F994834}"/>
              </a:ext>
            </a:extLst>
          </p:cNvPr>
          <p:cNvSpPr/>
          <p:nvPr/>
        </p:nvSpPr>
        <p:spPr>
          <a:xfrm rot="5400000">
            <a:off x="8774764" y="4351258"/>
            <a:ext cx="3108692" cy="1034965"/>
          </a:xfrm>
          <a:prstGeom prst="rect">
            <a:avLst/>
          </a:prstGeom>
          <a:solidFill>
            <a:srgbClr val="9DD354">
              <a:alpha val="25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9635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85101-06AB-ED8D-C092-4644C170E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1">
            <a:extLst>
              <a:ext uri="{FF2B5EF4-FFF2-40B4-BE49-F238E27FC236}">
                <a16:creationId xmlns:a16="http://schemas.microsoft.com/office/drawing/2014/main" id="{8AD3D2B6-A8DC-8E0A-E84B-5B0D5C578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9617E245-010F-D4F0-EF5A-B1F6925BCB0A}"/>
              </a:ext>
            </a:extLst>
          </p:cNvPr>
          <p:cNvSpPr txBox="1"/>
          <p:nvPr/>
        </p:nvSpPr>
        <p:spPr>
          <a:xfrm>
            <a:off x="166448" y="-80193"/>
            <a:ext cx="86913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800" dirty="0"/>
              <a:t>Projeto </a:t>
            </a:r>
            <a:r>
              <a:rPr lang="pt-BR" sz="4800" dirty="0">
                <a:solidFill>
                  <a:srgbClr val="9DD354"/>
                </a:solidFill>
              </a:rPr>
              <a:t>Revitalização PAC</a:t>
            </a:r>
          </a:p>
        </p:txBody>
      </p:sp>
      <p:pic>
        <p:nvPicPr>
          <p:cNvPr id="32" name="Picture 4748" descr="Logotipo&#10;&#10;O conteúdo gerado por IA pode estar incorreto.">
            <a:extLst>
              <a:ext uri="{FF2B5EF4-FFF2-40B4-BE49-F238E27FC236}">
                <a16:creationId xmlns:a16="http://schemas.microsoft.com/office/drawing/2014/main" id="{D593A76F-98B0-ADD1-EA10-E76068C325D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492359" y="5707565"/>
            <a:ext cx="1705737" cy="1214443"/>
          </a:xfrm>
          <a:prstGeom prst="rect">
            <a:avLst/>
          </a:prstGeom>
        </p:spPr>
      </p:pic>
      <p:pic>
        <p:nvPicPr>
          <p:cNvPr id="16" name="Imagem 15" descr="Ícone&#10;&#10;O conteúdo gerado por IA pode estar incorreto.">
            <a:extLst>
              <a:ext uri="{FF2B5EF4-FFF2-40B4-BE49-F238E27FC236}">
                <a16:creationId xmlns:a16="http://schemas.microsoft.com/office/drawing/2014/main" id="{E342D968-C7FE-8E2A-C398-23B4210AB0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821" y="846383"/>
            <a:ext cx="666843" cy="552527"/>
          </a:xfrm>
          <a:prstGeom prst="rect">
            <a:avLst/>
          </a:prstGeom>
        </p:spPr>
      </p:pic>
      <p:sp>
        <p:nvSpPr>
          <p:cNvPr id="17" name="Rectangle 22">
            <a:extLst>
              <a:ext uri="{FF2B5EF4-FFF2-40B4-BE49-F238E27FC236}">
                <a16:creationId xmlns:a16="http://schemas.microsoft.com/office/drawing/2014/main" id="{28D8D4AF-D74B-533F-1497-BB093EA02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435" y="1044967"/>
            <a:ext cx="369748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Escopo Fase 1 Manaus x Tefé;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Imagem 2" descr="Ícone&#10;&#10;O conteúdo gerado por IA pode estar incorreto.">
            <a:extLst>
              <a:ext uri="{FF2B5EF4-FFF2-40B4-BE49-F238E27FC236}">
                <a16:creationId xmlns:a16="http://schemas.microsoft.com/office/drawing/2014/main" id="{59B26976-150D-CF6D-57D5-4B7B3C2DE3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821" y="1608114"/>
            <a:ext cx="666843" cy="552527"/>
          </a:xfrm>
          <a:prstGeom prst="rect">
            <a:avLst/>
          </a:prstGeom>
        </p:spPr>
      </p:pic>
      <p:sp>
        <p:nvSpPr>
          <p:cNvPr id="4" name="Rectangle 22">
            <a:extLst>
              <a:ext uri="{FF2B5EF4-FFF2-40B4-BE49-F238E27FC236}">
                <a16:creationId xmlns:a16="http://schemas.microsoft.com/office/drawing/2014/main" id="{0B6308B7-5400-8087-6F25-978138BDC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435" y="1806698"/>
            <a:ext cx="372890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Início da Instalação em 19/Jan;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Imagem 4" descr="Ícone&#10;&#10;O conteúdo gerado por IA pode estar incorreto.">
            <a:extLst>
              <a:ext uri="{FF2B5EF4-FFF2-40B4-BE49-F238E27FC236}">
                <a16:creationId xmlns:a16="http://schemas.microsoft.com/office/drawing/2014/main" id="{6ADF5354-DBEA-E0E0-A532-AE03BD63D8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448" y="2359226"/>
            <a:ext cx="666843" cy="552527"/>
          </a:xfrm>
          <a:prstGeom prst="rect">
            <a:avLst/>
          </a:prstGeom>
        </p:spPr>
      </p:pic>
      <p:sp>
        <p:nvSpPr>
          <p:cNvPr id="6" name="Rectangle 22">
            <a:extLst>
              <a:ext uri="{FF2B5EF4-FFF2-40B4-BE49-F238E27FC236}">
                <a16:creationId xmlns:a16="http://schemas.microsoft.com/office/drawing/2014/main" id="{CEE741AB-A87A-D284-E561-95C7BCBC77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062" y="2557810"/>
            <a:ext cx="340509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Prazo de instalação 20 dias;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Imagem 7" descr="Ícone&#10;&#10;O conteúdo gerado por IA pode estar incorreto.">
            <a:extLst>
              <a:ext uri="{FF2B5EF4-FFF2-40B4-BE49-F238E27FC236}">
                <a16:creationId xmlns:a16="http://schemas.microsoft.com/office/drawing/2014/main" id="{F948CB1B-9D75-AFA3-B8D2-770CFBB9DC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062" y="3110338"/>
            <a:ext cx="666843" cy="552527"/>
          </a:xfrm>
          <a:prstGeom prst="rect">
            <a:avLst/>
          </a:prstGeom>
        </p:spPr>
      </p:pic>
      <p:sp>
        <p:nvSpPr>
          <p:cNvPr id="9" name="Rectangle 22">
            <a:extLst>
              <a:ext uri="{FF2B5EF4-FFF2-40B4-BE49-F238E27FC236}">
                <a16:creationId xmlns:a16="http://schemas.microsoft.com/office/drawing/2014/main" id="{9BE51F64-C102-4140-316C-E2A57042F7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7676" y="3308922"/>
            <a:ext cx="882017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Trecho Manaus x Manacapuru: Concluído (utilizando fibra de terceiros SIDI);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Imagem 12" descr="Ícone&#10;&#10;O conteúdo gerado por IA pode estar incorreto.">
            <a:extLst>
              <a:ext uri="{FF2B5EF4-FFF2-40B4-BE49-F238E27FC236}">
                <a16:creationId xmlns:a16="http://schemas.microsoft.com/office/drawing/2014/main" id="{F8664A0E-A7FF-0DAC-6315-8D8AEA72B5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062" y="3904676"/>
            <a:ext cx="666843" cy="552527"/>
          </a:xfrm>
          <a:prstGeom prst="rect">
            <a:avLst/>
          </a:prstGeom>
        </p:spPr>
      </p:pic>
      <p:sp>
        <p:nvSpPr>
          <p:cNvPr id="14" name="Rectangle 22">
            <a:extLst>
              <a:ext uri="{FF2B5EF4-FFF2-40B4-BE49-F238E27FC236}">
                <a16:creationId xmlns:a16="http://schemas.microsoft.com/office/drawing/2014/main" id="{0062D2F5-3FE2-94BD-FB63-0B29AEDBD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7676" y="4103260"/>
            <a:ext cx="951920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Equipamentos instalados em todas as localidades, exceto Anamã (iniciando hoje);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1" name="Imagem 20" descr="Ícone&#10;&#10;O conteúdo gerado por IA pode estar incorreto.">
            <a:extLst>
              <a:ext uri="{FF2B5EF4-FFF2-40B4-BE49-F238E27FC236}">
                <a16:creationId xmlns:a16="http://schemas.microsoft.com/office/drawing/2014/main" id="{E10322B3-1333-D9F5-9DB9-816CC9D262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062" y="4714643"/>
            <a:ext cx="666843" cy="552527"/>
          </a:xfrm>
          <a:prstGeom prst="rect">
            <a:avLst/>
          </a:prstGeom>
        </p:spPr>
      </p:pic>
      <p:sp>
        <p:nvSpPr>
          <p:cNvPr id="22" name="Rectangle 22">
            <a:extLst>
              <a:ext uri="{FF2B5EF4-FFF2-40B4-BE49-F238E27FC236}">
                <a16:creationId xmlns:a16="http://schemas.microsoft.com/office/drawing/2014/main" id="{E9DB0EA2-6F52-402A-3656-AEAD591B84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7676" y="4913227"/>
            <a:ext cx="835998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Previsão para os demais enlaces (Manacapuru a Coari) até o dia 06/02;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1659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DAF71-48C8-A3CD-E55B-9CE961D66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1">
            <a:extLst>
              <a:ext uri="{FF2B5EF4-FFF2-40B4-BE49-F238E27FC236}">
                <a16:creationId xmlns:a16="http://schemas.microsoft.com/office/drawing/2014/main" id="{86E7C707-C46B-9D2C-3364-AE99F12102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64BAA503-2337-19B5-E44B-8DE6542022F7}"/>
              </a:ext>
            </a:extLst>
          </p:cNvPr>
          <p:cNvSpPr txBox="1"/>
          <p:nvPr/>
        </p:nvSpPr>
        <p:spPr>
          <a:xfrm>
            <a:off x="166448" y="-80193"/>
            <a:ext cx="86913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800" dirty="0"/>
              <a:t>Projeto </a:t>
            </a:r>
            <a:r>
              <a:rPr lang="pt-BR" sz="4800" dirty="0">
                <a:solidFill>
                  <a:srgbClr val="9DD354"/>
                </a:solidFill>
              </a:rPr>
              <a:t>Revitalização PAC</a:t>
            </a:r>
          </a:p>
        </p:txBody>
      </p:sp>
      <p:pic>
        <p:nvPicPr>
          <p:cNvPr id="32" name="Picture 4748" descr="Logotipo&#10;&#10;O conteúdo gerado por IA pode estar incorreto.">
            <a:extLst>
              <a:ext uri="{FF2B5EF4-FFF2-40B4-BE49-F238E27FC236}">
                <a16:creationId xmlns:a16="http://schemas.microsoft.com/office/drawing/2014/main" id="{A0D910F6-DD6F-8CB1-A1CD-AE0C0BCEE3CE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0492359" y="5707565"/>
            <a:ext cx="1705737" cy="1214443"/>
          </a:xfrm>
          <a:prstGeom prst="rect">
            <a:avLst/>
          </a:prstGeom>
        </p:spPr>
      </p:pic>
      <p:pic>
        <p:nvPicPr>
          <p:cNvPr id="16" name="Imagem 15" descr="Ícone&#10;&#10;O conteúdo gerado por IA pode estar incorreto.">
            <a:extLst>
              <a:ext uri="{FF2B5EF4-FFF2-40B4-BE49-F238E27FC236}">
                <a16:creationId xmlns:a16="http://schemas.microsoft.com/office/drawing/2014/main" id="{DF2331AE-B481-37C9-3F2B-FBD3E5D2C05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6821" y="846383"/>
            <a:ext cx="666843" cy="552527"/>
          </a:xfrm>
          <a:prstGeom prst="rect">
            <a:avLst/>
          </a:prstGeom>
        </p:spPr>
      </p:pic>
      <p:sp>
        <p:nvSpPr>
          <p:cNvPr id="17" name="Rectangle 22">
            <a:extLst>
              <a:ext uri="{FF2B5EF4-FFF2-40B4-BE49-F238E27FC236}">
                <a16:creationId xmlns:a16="http://schemas.microsoft.com/office/drawing/2014/main" id="{37C3D7E4-0A3E-1219-F362-B2C1CE2444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435" y="506359"/>
            <a:ext cx="6985438" cy="1785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Pontos de Atenção;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Recuperação do cabo Coari x Tefé, previsto para 06/fev.;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Placas defeituosas do enlace Coari x Tefé (RNP);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Imagem 1" descr="Ícone&#10;&#10;O conteúdo gerado por IA pode estar incorreto.">
            <a:extLst>
              <a:ext uri="{FF2B5EF4-FFF2-40B4-BE49-F238E27FC236}">
                <a16:creationId xmlns:a16="http://schemas.microsoft.com/office/drawing/2014/main" id="{3EE3073C-3905-6122-4901-8B634B31CC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821" y="2169822"/>
            <a:ext cx="666843" cy="552527"/>
          </a:xfrm>
          <a:prstGeom prst="rect">
            <a:avLst/>
          </a:prstGeom>
        </p:spPr>
      </p:pic>
      <p:sp>
        <p:nvSpPr>
          <p:cNvPr id="7" name="Rectangle 22">
            <a:extLst>
              <a:ext uri="{FF2B5EF4-FFF2-40B4-BE49-F238E27FC236}">
                <a16:creationId xmlns:a16="http://schemas.microsoft.com/office/drawing/2014/main" id="{A50F25D7-9620-9CFB-1A45-5F890275B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435" y="2060630"/>
            <a:ext cx="8861208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Ação de Mitigação;</a:t>
            </a:r>
          </a:p>
          <a:p>
            <a:pPr marL="342900" marR="0" lvl="0" indent="-3429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pt-BR" altLang="pt-BR" sz="2000" dirty="0">
                <a:solidFill>
                  <a:srgbClr val="213764"/>
                </a:solidFill>
                <a:ea typeface="Calibri" panose="020F0502020204030204" pitchFamily="34" charset="0"/>
              </a:rPr>
              <a:t>Utilização dos Sobressalentes da EAF, para prover o enlace Coari x Tefé;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0225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F834D04E70687408F7D74C7AB749DE1" ma:contentTypeVersion="17" ma:contentTypeDescription="Crie um novo documento." ma:contentTypeScope="" ma:versionID="4591d71cd50979d00a0872e1fef4e941">
  <xsd:schema xmlns:xsd="http://www.w3.org/2001/XMLSchema" xmlns:xs="http://www.w3.org/2001/XMLSchema" xmlns:p="http://schemas.microsoft.com/office/2006/metadata/properties" xmlns:ns2="6e327351-fa16-4fcc-9e6c-49b93540d57c" xmlns:ns3="fca69ca8-b64e-4f46-a5a5-c7ece8ded8a3" targetNamespace="http://schemas.microsoft.com/office/2006/metadata/properties" ma:root="true" ma:fieldsID="e1d2a281009ff4e0b129ca5561d466ad" ns2:_="" ns3:_="">
    <xsd:import namespace="6e327351-fa16-4fcc-9e6c-49b93540d57c"/>
    <xsd:import namespace="fca69ca8-b64e-4f46-a5a5-c7ece8ded8a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327351-fa16-4fcc-9e6c-49b93540d57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cc7f1ddf-252e-4546-b828-fa118463328f}" ma:internalName="TaxCatchAll" ma:showField="CatchAllData" ma:web="6e327351-fa16-4fcc-9e6c-49b93540d5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a69ca8-b64e-4f46-a5a5-c7ece8ded8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b2f58ec0-a1d0-428e-ab48-eae09c0bfa7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_Flow_SignoffStatus" ma:index="21" nillable="true" ma:displayName="Status de liberação" ma:internalName="Status_x0020_de_x0020_libera_x00e7__x00e3_o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e327351-fa16-4fcc-9e6c-49b93540d57c" xsi:nil="true"/>
    <_Flow_SignoffStatus xmlns="fca69ca8-b64e-4f46-a5a5-c7ece8ded8a3" xsi:nil="true"/>
    <lcf76f155ced4ddcb4097134ff3c332f xmlns="fca69ca8-b64e-4f46-a5a5-c7ece8ded8a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EADD239-D231-4DCB-8331-84D86EB7BA9F}"/>
</file>

<file path=customXml/itemProps2.xml><?xml version="1.0" encoding="utf-8"?>
<ds:datastoreItem xmlns:ds="http://schemas.openxmlformats.org/officeDocument/2006/customXml" ds:itemID="{A8286570-2ABA-4D5F-80E1-2D8BDA7BEC53}"/>
</file>

<file path=customXml/itemProps3.xml><?xml version="1.0" encoding="utf-8"?>
<ds:datastoreItem xmlns:ds="http://schemas.openxmlformats.org/officeDocument/2006/customXml" ds:itemID="{1BE24BFE-2731-43C7-97CC-42A19D15B76F}"/>
</file>

<file path=docProps/app.xml><?xml version="1.0" encoding="utf-8"?>
<Properties xmlns="http://schemas.openxmlformats.org/officeDocument/2006/extended-properties" xmlns:vt="http://schemas.openxmlformats.org/officeDocument/2006/docPropsVTypes">
  <Template>002. PAIS - Versão Manaus</Template>
  <TotalTime>0</TotalTime>
  <Words>385</Words>
  <Application>Microsoft Office PowerPoint</Application>
  <PresentationFormat>Widescreen</PresentationFormat>
  <Paragraphs>83</Paragraphs>
  <Slides>8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Rafael da Cruz de Oliveira</dc:creator>
  <cp:lastModifiedBy>Rafael da Cruz de Oliveira</cp:lastModifiedBy>
  <cp:revision>1</cp:revision>
  <dcterms:created xsi:type="dcterms:W3CDTF">2026-02-03T12:49:24Z</dcterms:created>
  <dcterms:modified xsi:type="dcterms:W3CDTF">2026-02-03T15:34:49Z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2026-02-03T15:34:49Z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45f2cb41-042b-44a7-8047-e04606844b68</vt:lpwstr>
  </property>
  <property fmtid="{D5CDD505-2E9C-101B-9397-08002B2CF9AE}" pid="7" name="MSIP_Label_defa4170-0d19-0005-0004-bc88714345d2_ActionId">
    <vt:lpwstr>be834588-45f8-4f8f-aebe-8150cc7d2e7a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  <property fmtid="{D5CDD505-2E9C-101B-9397-08002B2CF9AE}" pid="10" name="ContentTypeId">
    <vt:lpwstr>0x0101005F834D04E70687408F7D74C7AB749DE1</vt:lpwstr>
  </property>
</Properties>
</file>